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6" r:id="rId1"/>
  </p:sldMasterIdLst>
  <p:notesMasterIdLst>
    <p:notesMasterId r:id="rId21"/>
  </p:notesMasterIdLst>
  <p:handoutMasterIdLst>
    <p:handoutMasterId r:id="rId22"/>
  </p:handoutMasterIdLst>
  <p:sldIdLst>
    <p:sldId id="361" r:id="rId2"/>
    <p:sldId id="475" r:id="rId3"/>
    <p:sldId id="452" r:id="rId4"/>
    <p:sldId id="451" r:id="rId5"/>
    <p:sldId id="478" r:id="rId6"/>
    <p:sldId id="484" r:id="rId7"/>
    <p:sldId id="470" r:id="rId8"/>
    <p:sldId id="453" r:id="rId9"/>
    <p:sldId id="455" r:id="rId10"/>
    <p:sldId id="485" r:id="rId11"/>
    <p:sldId id="477" r:id="rId12"/>
    <p:sldId id="456" r:id="rId13"/>
    <p:sldId id="460" r:id="rId14"/>
    <p:sldId id="469" r:id="rId15"/>
    <p:sldId id="465" r:id="rId16"/>
    <p:sldId id="483" r:id="rId17"/>
    <p:sldId id="480" r:id="rId18"/>
    <p:sldId id="472" r:id="rId19"/>
    <p:sldId id="474" r:id="rId20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52EDC"/>
    <a:srgbClr val="FF6900"/>
    <a:srgbClr val="F4CEC9"/>
    <a:srgbClr val="007434"/>
    <a:srgbClr val="9EBF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2262" autoAdjust="0"/>
    <p:restoredTop sz="90520" autoAdjust="0"/>
  </p:normalViewPr>
  <p:slideViewPr>
    <p:cSldViewPr>
      <p:cViewPr varScale="1">
        <p:scale>
          <a:sx n="110" d="100"/>
          <a:sy n="110" d="100"/>
        </p:scale>
        <p:origin x="160" y="2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768"/>
    </p:cViewPr>
  </p:outlineViewPr>
  <p:notesTextViewPr>
    <p:cViewPr>
      <p:scale>
        <a:sx n="125" d="100"/>
        <a:sy n="12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583" cy="480388"/>
          </a:xfrm>
          <a:prstGeom prst="rect">
            <a:avLst/>
          </a:prstGeom>
        </p:spPr>
        <p:txBody>
          <a:bodyPr vert="horz" lIns="94851" tIns="47425" rIns="94851" bIns="47425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2962" y="0"/>
            <a:ext cx="3170583" cy="480388"/>
          </a:xfrm>
          <a:prstGeom prst="rect">
            <a:avLst/>
          </a:prstGeom>
        </p:spPr>
        <p:txBody>
          <a:bodyPr vert="horz" lIns="94851" tIns="47425" rIns="94851" bIns="47425" rtlCol="0"/>
          <a:lstStyle>
            <a:lvl1pPr algn="r">
              <a:defRPr sz="1200"/>
            </a:lvl1pPr>
          </a:lstStyle>
          <a:p>
            <a:fld id="{C7A310A2-6535-4417-8FA8-AA0E3BD8E381}" type="datetimeFigureOut">
              <a:rPr lang="en-US" smtClean="0"/>
              <a:t>9/26/20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173"/>
            <a:ext cx="3170583" cy="480388"/>
          </a:xfrm>
          <a:prstGeom prst="rect">
            <a:avLst/>
          </a:prstGeom>
        </p:spPr>
        <p:txBody>
          <a:bodyPr vert="horz" lIns="94851" tIns="47425" rIns="94851" bIns="47425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2962" y="9119173"/>
            <a:ext cx="3170583" cy="480388"/>
          </a:xfrm>
          <a:prstGeom prst="rect">
            <a:avLst/>
          </a:prstGeom>
        </p:spPr>
        <p:txBody>
          <a:bodyPr vert="horz" lIns="94851" tIns="47425" rIns="94851" bIns="47425" rtlCol="0" anchor="b"/>
          <a:lstStyle>
            <a:lvl1pPr algn="r">
              <a:defRPr sz="1200"/>
            </a:lvl1pPr>
          </a:lstStyle>
          <a:p>
            <a:fld id="{F8B6821C-F382-4246-80AA-F937D9CF34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3780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53" tIns="48327" rIns="96653" bIns="48327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53" tIns="48327" rIns="96653" bIns="48327" rtlCol="0"/>
          <a:lstStyle>
            <a:lvl1pPr algn="r">
              <a:defRPr sz="1200"/>
            </a:lvl1pPr>
          </a:lstStyle>
          <a:p>
            <a:fld id="{A968B9A5-E803-4C2D-B955-F74BDA24F802}" type="datetimeFigureOut">
              <a:rPr lang="en-US" smtClean="0"/>
              <a:t>9/26/20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53" tIns="48327" rIns="96653" bIns="48327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6653" tIns="48327" rIns="96653" bIns="48327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53" tIns="48327" rIns="96653" bIns="48327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53" tIns="48327" rIns="96653" bIns="48327" rtlCol="0" anchor="b"/>
          <a:lstStyle>
            <a:lvl1pPr algn="r">
              <a:defRPr sz="1200"/>
            </a:lvl1pPr>
          </a:lstStyle>
          <a:p>
            <a:fld id="{A82CFD2B-B1E9-4286-B907-F22A15B9E5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8533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2CFD2B-B1E9-4286-B907-F22A15B9E53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2276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2CFD2B-B1E9-4286-B907-F22A15B9E53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00816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2CFD2B-B1E9-4286-B907-F22A15B9E53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4653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2CFD2B-B1E9-4286-B907-F22A15B9E53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218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2CFD2B-B1E9-4286-B907-F22A15B9E53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0095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2CFD2B-B1E9-4286-B907-F22A15B9E53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4811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2CFD2B-B1E9-4286-B907-F22A15B9E53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6256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CFD2B-B1E9-4286-B907-F22A15B9E53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5185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CFD2B-B1E9-4286-B907-F22A15B9E53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0731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2CFD2B-B1E9-4286-B907-F22A15B9E53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2973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2CFD2B-B1E9-4286-B907-F22A15B9E53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1781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2CFD2B-B1E9-4286-B907-F22A15B9E53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6861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3" name="Rounded Rectangle 12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295400" y="3200400"/>
            <a:ext cx="6400800" cy="1600200"/>
          </a:xfrm>
        </p:spPr>
        <p:txBody>
          <a:bodyPr/>
          <a:lstStyle>
            <a:lvl1pPr marL="0" indent="0" algn="ctr">
              <a:buNone/>
              <a:defRPr sz="26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B3707-FD6F-4357-B18B-37D39DF1D0B5}" type="datetimeFigureOut">
              <a:rPr lang="en-US" smtClean="0"/>
              <a:t>9/26/20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>
            <a:noAutofit/>
          </a:bodyPr>
          <a:lstStyle>
            <a:lvl1pPr>
              <a:defRPr sz="1400">
                <a:solidFill>
                  <a:srgbClr val="FFFFFF"/>
                </a:solidFill>
              </a:defRPr>
            </a:lvl1pPr>
          </a:lstStyle>
          <a:p>
            <a:fld id="{C533F9BD-4BB6-45C5-982F-C95F1BFD3226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2931" y="1449303"/>
            <a:ext cx="9021537" cy="1527349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62931" y="1396720"/>
            <a:ext cx="9021537" cy="120580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62931" y="2976649"/>
            <a:ext cx="9021537" cy="110532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457200" y="1505930"/>
            <a:ext cx="8229600" cy="1470025"/>
          </a:xfrm>
        </p:spPr>
        <p:txBody>
          <a:bodyPr anchor="ctr"/>
          <a:lstStyle>
            <a:lvl1pPr algn="ctr">
              <a:defRPr lang="en-US" dirty="0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B3707-FD6F-4357-B18B-37D39DF1D0B5}" type="datetimeFigureOut">
              <a:rPr lang="en-US" smtClean="0"/>
              <a:t>9/26/20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3F9BD-4BB6-45C5-982F-C95F1BFD322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1"/>
            <a:ext cx="201168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274640"/>
            <a:ext cx="55626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B3707-FD6F-4357-B18B-37D39DF1D0B5}" type="datetimeFigureOut">
              <a:rPr lang="en-US" smtClean="0"/>
              <a:t>9/26/20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3F9BD-4BB6-45C5-982F-C95F1BFD322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8515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032715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B3707-FD6F-4357-B18B-37D39DF1D0B5}" type="datetimeFigureOut">
              <a:rPr lang="en-US" smtClean="0"/>
              <a:t>9/26/20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3F9BD-4BB6-45C5-982F-C95F1BFD322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7772400" cy="45720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0" name="Rounded Rectangle 9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3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952500"/>
            <a:ext cx="7772400" cy="1362075"/>
          </a:xfrm>
        </p:spPr>
        <p:txBody>
          <a:bodyPr anchor="b" anchorCtr="0"/>
          <a:lstStyle>
            <a:lvl1pPr algn="l">
              <a:buNone/>
              <a:defRPr sz="4000" b="0" cap="none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547938"/>
            <a:ext cx="7772400" cy="1338262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B3707-FD6F-4357-B18B-37D39DF1D0B5}" type="datetimeFigureOut">
              <a:rPr lang="en-US" smtClean="0"/>
              <a:t>9/26/20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0100" y="6172200"/>
            <a:ext cx="4000500" cy="45720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 flipV="1">
            <a:off x="69412" y="2376830"/>
            <a:ext cx="9013515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69146" y="2341475"/>
            <a:ext cx="9013781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68306" y="2468880"/>
            <a:ext cx="9014621" cy="45720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fld id="{C533F9BD-4BB6-45C5-982F-C95F1BFD3226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B3707-FD6F-4357-B18B-37D39DF1D0B5}" type="datetimeFigureOut">
              <a:rPr lang="en-US" smtClean="0"/>
              <a:t>9/26/20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3F9BD-4BB6-45C5-982F-C95F1BFD3226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93395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9530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B3707-FD6F-4357-B18B-37D39DF1D0B5}" type="datetimeFigureOut">
              <a:rPr lang="en-US" smtClean="0"/>
              <a:t>9/26/20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3F9BD-4BB6-45C5-982F-C95F1BFD3226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>
          <a:xfrm>
            <a:off x="9144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half" idx="4"/>
          </p:nvPr>
        </p:nvSpPr>
        <p:spPr>
          <a:xfrm>
            <a:off x="49530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B3707-FD6F-4357-B18B-37D39DF1D0B5}" type="datetimeFigureOut">
              <a:rPr lang="en-US" smtClean="0"/>
              <a:t>9/26/20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3F9BD-4BB6-45C5-982F-C95F1BFD322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B3707-FD6F-4357-B18B-37D39DF1D0B5}" type="datetimeFigureOut">
              <a:rPr lang="en-US" smtClean="0"/>
              <a:t>9/26/20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3F9BD-4BB6-45C5-982F-C95F1BFD322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9" name="Rounded Rectangle 8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 algn="l">
              <a:buNone/>
              <a:defRPr sz="4000" b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914400" y="1600200"/>
            <a:ext cx="1905000" cy="4495800"/>
          </a:xfrm>
        </p:spPr>
        <p:txBody>
          <a:bodyPr/>
          <a:lstStyle>
            <a:lvl1pPr marL="0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B3707-FD6F-4357-B18B-37D39DF1D0B5}" type="datetimeFigureOut">
              <a:rPr lang="en-US" smtClean="0"/>
              <a:t>9/26/20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3F9BD-4BB6-45C5-982F-C95F1BFD3226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"/>
          </p:nvPr>
        </p:nvSpPr>
        <p:spPr>
          <a:xfrm>
            <a:off x="2971800" y="1600200"/>
            <a:ext cx="5715000" cy="44958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900550"/>
            <a:ext cx="7315200" cy="522288"/>
          </a:xfrm>
        </p:spPr>
        <p:txBody>
          <a:bodyPr anchor="ctr">
            <a:noAutofit/>
          </a:bodyPr>
          <a:lstStyle>
            <a:lvl1pPr algn="l">
              <a:buNone/>
              <a:defRPr sz="2800" b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5445825"/>
            <a:ext cx="7315200" cy="685800"/>
          </a:xfrm>
        </p:spPr>
        <p:txBody>
          <a:bodyPr/>
          <a:lstStyle>
            <a:lvl1pPr marL="0" indent="0">
              <a:buFontTx/>
              <a:buNone/>
              <a:defRPr sz="16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B3707-FD6F-4357-B18B-37D39DF1D0B5}" type="datetimeFigureOut">
              <a:rPr lang="en-US" smtClean="0"/>
              <a:t>9/26/20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4400" y="6172200"/>
            <a:ext cx="3886200" cy="45720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fld id="{C533F9BD-4BB6-45C5-982F-C95F1BFD3226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 flipV="1">
            <a:off x="68307" y="4683555"/>
            <a:ext cx="9006840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>
          <a:xfrm>
            <a:off x="68508" y="4650474"/>
            <a:ext cx="9006639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Rectangle 12"/>
          <p:cNvSpPr/>
          <p:nvPr/>
        </p:nvSpPr>
        <p:spPr>
          <a:xfrm>
            <a:off x="68510" y="4773224"/>
            <a:ext cx="9006637" cy="48807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8308" y="66675"/>
            <a:ext cx="9001873" cy="4581525"/>
          </a:xfrm>
          <a:prstGeom prst="round2SameRect">
            <a:avLst>
              <a:gd name="adj1" fmla="val 7101"/>
              <a:gd name="adj2" fmla="val 0"/>
            </a:avLst>
          </a:prstGeom>
          <a:solidFill>
            <a:schemeClr val="bg2"/>
          </a:solidFill>
          <a:ln w="6350"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8" name="Rounded Rectangle 7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400" cy="1143000"/>
          </a:xfrm>
          <a:prstGeom prst="rect">
            <a:avLst/>
          </a:prstGeom>
        </p:spPr>
        <p:txBody>
          <a:bodyPr bIns="91440" anchor="b" anchorCtr="0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7772400" cy="45720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172200" y="6191250"/>
            <a:ext cx="2476500" cy="476250"/>
          </a:xfrm>
          <a:prstGeom prst="rect">
            <a:avLst/>
          </a:prstGeom>
        </p:spPr>
        <p:txBody>
          <a:bodyPr anchor="ctr" anchorCtr="0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811B3707-FD6F-4357-B18B-37D39DF1D0B5}" type="datetimeFigureOut">
              <a:rPr lang="en-US" smtClean="0"/>
              <a:t>9/26/20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</p:spPr>
        <p:txBody>
          <a:bodyPr anchor="ctr" anchorCtr="0"/>
          <a:lstStyle>
            <a:lvl1pPr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146304" y="6210300"/>
            <a:ext cx="457200" cy="457200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anchor="ctr" anchorCtr="1">
            <a:noAutofit/>
          </a:bodyPr>
          <a:lstStyle>
            <a:lvl1pPr algn="ctr" eaLnBrk="1" latinLnBrk="0" hangingPunct="1">
              <a:defRPr kumimoji="0" sz="14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fld id="{C533F9BD-4BB6-45C5-982F-C95F1BFD3226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17" r:id="rId1"/>
    <p:sldLayoutId id="2147483818" r:id="rId2"/>
    <p:sldLayoutId id="2147483819" r:id="rId3"/>
    <p:sldLayoutId id="2147483820" r:id="rId4"/>
    <p:sldLayoutId id="2147483821" r:id="rId5"/>
    <p:sldLayoutId id="2147483822" r:id="rId6"/>
    <p:sldLayoutId id="2147483823" r:id="rId7"/>
    <p:sldLayoutId id="2147483824" r:id="rId8"/>
    <p:sldLayoutId id="2147483825" r:id="rId9"/>
    <p:sldLayoutId id="2147483826" r:id="rId10"/>
    <p:sldLayoutId id="2147483827" r:id="rId11"/>
    <p:sldLayoutId id="2147483828" r:id="rId12"/>
  </p:sldLayoutIdLst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580"/>
        </a:spcBef>
        <a:buClr>
          <a:schemeClr val="accent1"/>
        </a:buClr>
        <a:buSzPct val="8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28600" algn="l" rtl="0" eaLnBrk="1" latinLnBrk="0" hangingPunct="1">
        <a:spcBef>
          <a:spcPts val="370"/>
        </a:spcBef>
        <a:buClr>
          <a:schemeClr val="accent2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SzPct val="8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370"/>
        </a:spcBef>
        <a:buClr>
          <a:schemeClr val="accent3"/>
        </a:buClr>
        <a:buSzPct val="80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70"/>
        </a:spcBef>
        <a:buClr>
          <a:schemeClr val="accent3"/>
        </a:buClr>
        <a:buFontTx/>
        <a:buChar char="o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228600" algn="l" rtl="0" eaLnBrk="1" latinLnBrk="0" hangingPunct="1">
        <a:spcBef>
          <a:spcPts val="370"/>
        </a:spcBef>
        <a:buClr>
          <a:schemeClr val="accent3"/>
        </a:buClr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228600" algn="l" rtl="0" eaLnBrk="1" latinLnBrk="0" hangingPunct="1">
        <a:spcBef>
          <a:spcPts val="370"/>
        </a:spcBef>
        <a:buClr>
          <a:schemeClr val="accent2"/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228600" algn="l" rtl="0" eaLnBrk="1" latinLnBrk="0" hangingPunct="1">
        <a:spcBef>
          <a:spcPts val="370"/>
        </a:spcBef>
        <a:buClr>
          <a:schemeClr val="accent2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0.png"/><Relationship Id="rId7" Type="http://schemas.openxmlformats.org/officeDocument/2006/relationships/image" Target="../media/image690.png"/><Relationship Id="rId2" Type="http://schemas.openxmlformats.org/officeDocument/2006/relationships/image" Target="../media/image81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80.png"/><Relationship Id="rId5" Type="http://schemas.openxmlformats.org/officeDocument/2006/relationships/image" Target="../media/image840.png"/><Relationship Id="rId4" Type="http://schemas.openxmlformats.org/officeDocument/2006/relationships/image" Target="../media/image83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524000"/>
            <a:ext cx="8229600" cy="1470025"/>
          </a:xfrm>
        </p:spPr>
        <p:txBody>
          <a:bodyPr>
            <a:normAutofit/>
          </a:bodyPr>
          <a:lstStyle/>
          <a:p>
            <a:r>
              <a:rPr lang="en-US" dirty="0"/>
              <a:t>Linear System of Equations - Conditioning</a:t>
            </a:r>
          </a:p>
        </p:txBody>
      </p:sp>
    </p:spTree>
    <p:extLst>
      <p:ext uri="{BB962C8B-B14F-4D97-AF65-F5344CB8AC3E}">
        <p14:creationId xmlns:p14="http://schemas.microsoft.com/office/powerpoint/2010/main" val="24331986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148"/>
          <p:cNvSpPr txBox="1">
            <a:spLocks noChangeArrowheads="1"/>
          </p:cNvSpPr>
          <p:nvPr/>
        </p:nvSpPr>
        <p:spPr bwMode="auto">
          <a:xfrm>
            <a:off x="351367" y="206514"/>
            <a:ext cx="906780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sz="40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Condition number</a:t>
            </a:r>
            <a:endParaRPr lang="en-US" sz="3600" b="1" dirty="0">
              <a:solidFill>
                <a:schemeClr val="accent2"/>
              </a:solidFill>
              <a:latin typeface="Times New Roman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/>
              <p:cNvSpPr/>
              <p:nvPr/>
            </p:nvSpPr>
            <p:spPr>
              <a:xfrm>
                <a:off x="351367" y="1186543"/>
                <a:ext cx="8712200" cy="49922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sz="2200" b="1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‖"/>
                              <m:endChr m:val="‖"/>
                              <m:ctrlPr>
                                <a:rPr lang="mr-IN" sz="2200" b="1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l-GR" sz="2200" b="1" i="1">
                                  <a:solidFill>
                                    <a:srgbClr val="00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Δ</m:t>
                              </m:r>
                              <m:r>
                                <a:rPr lang="en-US" sz="2200" b="1" i="1">
                                  <a:solidFill>
                                    <a:srgbClr val="000000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  <m:t>𝒙</m:t>
                              </m:r>
                              <m:r>
                                <m:rPr>
                                  <m:nor/>
                                </m:rPr>
                                <a:rPr lang="en-US" sz="2200" b="1" dirty="0">
                                  <a:solidFill>
                                    <a:srgbClr val="000000"/>
                                  </a:solidFill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sz="2200" b="1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1" i="1" dirty="0">
                                  <a:solidFill>
                                    <a:srgbClr val="000000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  <m:t>𝒙</m:t>
                              </m:r>
                            </m:e>
                          </m:d>
                        </m:den>
                      </m:f>
                      <m:r>
                        <a:rPr lang="en-US" sz="2200" b="1" i="1" dirty="0">
                          <a:solidFill>
                            <a:srgbClr val="00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≤</m:t>
                      </m:r>
                      <m:r>
                        <a:rPr lang="en-US" sz="2200" i="1" dirty="0">
                          <a:solidFill>
                            <a:srgbClr val="000000"/>
                          </a:solidFill>
                          <a:latin typeface="Cambria Math" charset="0"/>
                          <a:cs typeface="Times New Roman" panose="02020603050405020304" pitchFamily="18" charset="0"/>
                        </a:rPr>
                        <m:t>𝑐𝑜𝑛𝑑</m:t>
                      </m:r>
                      <m:d>
                        <m:dPr>
                          <m:ctrlPr>
                            <a:rPr lang="en-US" sz="2200" b="1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200" b="1" i="1" dirty="0">
                              <a:solidFill>
                                <a:srgbClr val="000000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  <m:t>𝑨</m:t>
                          </m:r>
                        </m:e>
                      </m:d>
                      <m:r>
                        <a:rPr lang="en-US" sz="2200" b="1" i="1" dirty="0" smtClean="0">
                          <a:solidFill>
                            <a:srgbClr val="000000"/>
                          </a:solidFill>
                          <a:latin typeface="Cambria Math" charset="0"/>
                          <a:cs typeface="Times New Roman" panose="02020603050405020304" pitchFamily="18" charset="0"/>
                        </a:rPr>
                        <m:t> </m:t>
                      </m:r>
                      <m:f>
                        <m:fPr>
                          <m:ctrlPr>
                            <a:rPr lang="mr-IN" sz="2200" b="1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‖"/>
                              <m:endChr m:val="‖"/>
                              <m:ctrlPr>
                                <a:rPr lang="mr-IN" sz="2200" b="1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l-GR" sz="2200" b="1" i="1">
                                  <a:solidFill>
                                    <a:srgbClr val="00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Δ</m:t>
                              </m:r>
                              <m:r>
                                <a:rPr lang="en-US" sz="2200" b="1" i="1" dirty="0">
                                  <a:solidFill>
                                    <a:srgbClr val="000000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  <m:t>𝒃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sz="2200" b="1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1" i="1" dirty="0">
                                  <a:solidFill>
                                    <a:srgbClr val="000000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  <m:t>𝒃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2200" b="1" i="1" dirty="0">
                  <a:solidFill>
                    <a:srgbClr val="000000"/>
                  </a:solidFill>
                  <a:latin typeface="Cambria Math" charset="0"/>
                  <a:ea typeface="Times New Roman" charset="0"/>
                  <a:cs typeface="Times New Roman" charset="0"/>
                </a:endParaRPr>
              </a:p>
              <a:p>
                <a:endParaRPr lang="en-US" sz="2200" b="1" i="1" dirty="0">
                  <a:solidFill>
                    <a:srgbClr val="000000"/>
                  </a:solidFill>
                  <a:latin typeface="Cambria Math" charset="0"/>
                  <a:ea typeface="Times New Roman" charset="0"/>
                  <a:cs typeface="Times New Roman" charset="0"/>
                </a:endParaRPr>
              </a:p>
              <a:p>
                <a:r>
                  <a:rPr lang="en-US" sz="2200" dirty="0">
                    <a:solidFill>
                      <a:srgbClr val="00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Small condition numbers mean not a lot of error amplification. Small condition numbers are good!</a:t>
                </a:r>
              </a:p>
              <a:p>
                <a:endParaRPr lang="en-US" sz="2200" dirty="0">
                  <a:solidFill>
                    <a:srgbClr val="00000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r>
                  <a:rPr lang="en-US" sz="2200" dirty="0">
                    <a:solidFill>
                      <a:srgbClr val="00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Recall that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en-US" sz="2200" b="1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200" b="1" i="1" dirty="0" smtClean="0">
                              <a:solidFill>
                                <a:srgbClr val="000000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  <m:t>𝑰</m:t>
                          </m:r>
                        </m:e>
                      </m:d>
                      <m:r>
                        <a:rPr lang="en-US" sz="2200" b="1" i="1" dirty="0" smtClean="0">
                          <a:solidFill>
                            <a:srgbClr val="000000"/>
                          </a:solidFill>
                          <a:latin typeface="Cambria Math" charset="0"/>
                          <a:cs typeface="Times New Roman" panose="02020603050405020304" pitchFamily="18" charset="0"/>
                        </a:rPr>
                        <m:t>=</m:t>
                      </m:r>
                      <m:func>
                        <m:funcPr>
                          <m:ctrlPr>
                            <a:rPr lang="mr-IN" sz="2200" b="1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mr-IN" sz="2200" b="1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mr-IN" sz="2200" dirty="0">
                                  <a:solidFill>
                                    <a:srgbClr val="000000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  <m:t>max</m:t>
                              </m:r>
                            </m:e>
                            <m:lim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sz="2200" b="1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b="1" i="1" dirty="0">
                                      <a:solidFill>
                                        <a:srgbClr val="000000"/>
                                      </a:solidFill>
                                      <a:latin typeface="Cambria Math" charset="0"/>
                                      <a:cs typeface="Times New Roman" panose="02020603050405020304" pitchFamily="18" charset="0"/>
                                    </a:rPr>
                                    <m:t>𝒙</m:t>
                                  </m:r>
                                </m:e>
                              </m:d>
                              <m:r>
                                <a:rPr lang="en-US" sz="2200" b="1" i="1" dirty="0">
                                  <a:solidFill>
                                    <a:srgbClr val="000000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r>
                                <a:rPr lang="en-US" sz="2200" i="1" dirty="0">
                                  <a:solidFill>
                                    <a:srgbClr val="000000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200" b="1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1" i="1" dirty="0" smtClean="0">
                                  <a:solidFill>
                                    <a:srgbClr val="000000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  <m:t>𝑰</m:t>
                              </m:r>
                              <m:r>
                                <a:rPr lang="en-US" sz="2200" b="1" i="1" dirty="0" smtClean="0">
                                  <a:solidFill>
                                    <a:srgbClr val="000000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r>
                                <a:rPr lang="en-US" sz="2200" b="1" i="1" dirty="0">
                                  <a:solidFill>
                                    <a:srgbClr val="000000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  <m:t>𝒙</m:t>
                              </m:r>
                            </m:e>
                          </m:d>
                        </m:e>
                      </m:func>
                      <m:r>
                        <a:rPr lang="en-US" sz="2200" b="1" i="1" dirty="0" smtClean="0">
                          <a:solidFill>
                            <a:srgbClr val="000000"/>
                          </a:solidFill>
                          <a:latin typeface="Cambria Math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200" b="0" i="1" dirty="0" smtClean="0">
                          <a:solidFill>
                            <a:srgbClr val="000000"/>
                          </a:solidFill>
                          <a:latin typeface="Cambria Math" charset="0"/>
                          <a:cs typeface="Times New Roman" panose="02020603050405020304" pitchFamily="18" charset="0"/>
                        </a:rPr>
                        <m:t>1</m:t>
                      </m:r>
                    </m:oMath>
                  </m:oMathPara>
                </a14:m>
                <a:endParaRPr lang="en-US" sz="2200" dirty="0">
                  <a:solidFill>
                    <a:srgbClr val="00000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endParaRPr lang="en-US" sz="2200" dirty="0">
                  <a:solidFill>
                    <a:srgbClr val="00000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r>
                  <a:rPr lang="en-US" sz="2200" dirty="0">
                    <a:solidFill>
                      <a:srgbClr val="00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Which provides with a lower bound for the condition number:</a:t>
                </a:r>
              </a:p>
              <a:p>
                <a:endParaRPr lang="en-US" sz="2200" dirty="0">
                  <a:solidFill>
                    <a:srgbClr val="000000"/>
                  </a:solidFill>
                  <a:latin typeface="Times New Roman" charset="0"/>
                  <a:cs typeface="Times New Roman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200" i="1" dirty="0">
                          <a:solidFill>
                            <a:srgbClr val="000000"/>
                          </a:solidFill>
                          <a:latin typeface="Cambria Math" charset="0"/>
                          <a:cs typeface="Times New Roman" panose="02020603050405020304" pitchFamily="18" charset="0"/>
                        </a:rPr>
                        <m:t>𝑐𝑜𝑛𝑑</m:t>
                      </m:r>
                      <m:d>
                        <m:dPr>
                          <m:ctrlPr>
                            <a:rPr lang="en-US" sz="2200" b="1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200" b="1" i="1" dirty="0">
                              <a:solidFill>
                                <a:srgbClr val="000000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  <m:t>𝑨</m:t>
                          </m:r>
                        </m:e>
                      </m:d>
                      <m:r>
                        <a:rPr lang="en-US" sz="2200" b="1" i="1" dirty="0">
                          <a:solidFill>
                            <a:srgbClr val="000000"/>
                          </a:solidFill>
                          <a:latin typeface="Cambria Math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‖"/>
                          <m:endChr m:val="‖"/>
                          <m:ctrlPr>
                            <a:rPr lang="mr-IN" sz="2200" b="1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mr-IN" sz="2200" b="1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200" b="1" i="1" dirty="0">
                                  <a:solidFill>
                                    <a:srgbClr val="000000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  <m:t>𝑨</m:t>
                              </m:r>
                            </m:e>
                            <m:sup>
                              <m:r>
                                <a:rPr lang="en-US" sz="2200" i="1" dirty="0">
                                  <a:solidFill>
                                    <a:srgbClr val="000000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sup>
                          </m:sSup>
                        </m:e>
                      </m:d>
                      <m:r>
                        <a:rPr lang="en-US" sz="2200" b="1" i="1" dirty="0">
                          <a:solidFill>
                            <a:srgbClr val="000000"/>
                          </a:solidFill>
                          <a:latin typeface="Cambria Math" charset="0"/>
                          <a:cs typeface="Times New Roman" panose="02020603050405020304" pitchFamily="18" charset="0"/>
                        </a:rPr>
                        <m:t> </m:t>
                      </m:r>
                      <m:d>
                        <m:dPr>
                          <m:begChr m:val="‖"/>
                          <m:endChr m:val="‖"/>
                          <m:ctrlPr>
                            <a:rPr lang="en-US" sz="2200" b="1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200" b="1" i="1" dirty="0">
                              <a:solidFill>
                                <a:srgbClr val="000000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  <m:t>𝑨</m:t>
                          </m:r>
                        </m:e>
                      </m:d>
                      <m:r>
                        <a:rPr lang="en-US" sz="2200" b="1" i="1" dirty="0">
                          <a:solidFill>
                            <a:srgbClr val="00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≥</m:t>
                      </m:r>
                      <m:d>
                        <m:dPr>
                          <m:begChr m:val="‖"/>
                          <m:endChr m:val="‖"/>
                          <m:ctrlPr>
                            <a:rPr lang="mr-IN" sz="2200" b="1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mr-IN" sz="2200" b="1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200" b="1" i="1" dirty="0">
                                  <a:solidFill>
                                    <a:srgbClr val="000000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  <m:t>𝑨</m:t>
                              </m:r>
                            </m:e>
                            <m:sup>
                              <m:r>
                                <a:rPr lang="en-US" sz="2200" i="1" dirty="0">
                                  <a:solidFill>
                                    <a:srgbClr val="000000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en-US" sz="2200" b="1" i="1" dirty="0">
                              <a:solidFill>
                                <a:srgbClr val="000000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  <m:t>𝑨</m:t>
                          </m:r>
                        </m:e>
                      </m:d>
                      <m:r>
                        <a:rPr lang="en-US" sz="2200" b="1" i="1" dirty="0">
                          <a:solidFill>
                            <a:srgbClr val="000000"/>
                          </a:solidFill>
                          <a:latin typeface="Cambria Math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‖"/>
                          <m:endChr m:val="‖"/>
                          <m:ctrlPr>
                            <a:rPr lang="en-US" sz="2200" b="1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200" b="1" i="1" dirty="0">
                              <a:solidFill>
                                <a:srgbClr val="000000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  <m:t>𝑰</m:t>
                          </m:r>
                        </m:e>
                      </m:d>
                      <m:r>
                        <a:rPr lang="en-US" sz="2200" b="1" i="1" dirty="0">
                          <a:solidFill>
                            <a:srgbClr val="000000"/>
                          </a:solidFill>
                          <a:latin typeface="Cambria Math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200" i="1" dirty="0">
                          <a:solidFill>
                            <a:srgbClr val="000000"/>
                          </a:solidFill>
                          <a:latin typeface="Cambria Math" charset="0"/>
                          <a:cs typeface="Times New Roman" panose="02020603050405020304" pitchFamily="18" charset="0"/>
                        </a:rPr>
                        <m:t>1</m:t>
                      </m:r>
                    </m:oMath>
                  </m:oMathPara>
                </a14:m>
                <a:endParaRPr lang="en-US" sz="2200" i="1" dirty="0">
                  <a:solidFill>
                    <a:srgbClr val="000000"/>
                  </a:solidFill>
                  <a:latin typeface="Cambria Math" charset="0"/>
                  <a:ea typeface="Times New Roman" charset="0"/>
                  <a:cs typeface="Times New Roman" charset="0"/>
                </a:endParaRPr>
              </a:p>
              <a:p>
                <a:endParaRPr lang="en-US" sz="2200" dirty="0">
                  <a:solidFill>
                    <a:srgbClr val="00000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r>
                  <a:rPr lang="en-US" sz="2200" dirty="0">
                    <a:solidFill>
                      <a:srgbClr val="00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mr-IN" sz="2200" b="1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200" b="1" i="1" dirty="0">
                            <a:solidFill>
                              <a:srgbClr val="0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𝑨</m:t>
                        </m:r>
                      </m:e>
                      <m:sup>
                        <m:r>
                          <a:rPr lang="en-US" sz="2200" i="1" dirty="0">
                            <a:solidFill>
                              <a:srgbClr val="0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2200" dirty="0">
                    <a:solidFill>
                      <a:srgbClr val="00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does not exist, then </a:t>
                </a:r>
                <a14:m>
                  <m:oMath xmlns:m="http://schemas.openxmlformats.org/officeDocument/2006/math">
                    <m:r>
                      <a:rPr lang="en-US" sz="2200" i="1" dirty="0">
                        <a:solidFill>
                          <a:srgbClr val="000000"/>
                        </a:solidFill>
                        <a:latin typeface="Cambria Math" charset="0"/>
                        <a:cs typeface="Times New Roman" panose="02020603050405020304" pitchFamily="18" charset="0"/>
                      </a:rPr>
                      <m:t>𝑐𝑜𝑛𝑑</m:t>
                    </m:r>
                    <m:d>
                      <m:dPr>
                        <m:ctrlPr>
                          <a:rPr lang="en-US" sz="2200" b="1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200" b="1" i="1" dirty="0">
                            <a:solidFill>
                              <a:srgbClr val="0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𝑨</m:t>
                        </m:r>
                      </m:e>
                    </m:d>
                    <m:r>
                      <a:rPr lang="en-US" sz="2200" b="1" i="1" dirty="0">
                        <a:solidFill>
                          <a:srgbClr val="000000"/>
                        </a:solidFill>
                        <a:latin typeface="Cambria Math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2200" i="1" dirty="0">
                        <a:solidFill>
                          <a:srgbClr val="000000"/>
                        </a:solidFill>
                        <a:latin typeface="Cambria Math" charset="0"/>
                        <a:ea typeface="Cambria Math" charset="0"/>
                        <a:cs typeface="Times New Roman" panose="02020603050405020304" pitchFamily="18" charset="0"/>
                      </a:rPr>
                      <m:t>∞</m:t>
                    </m:r>
                  </m:oMath>
                </a14:m>
                <a:r>
                  <a:rPr lang="en-US" sz="2200" dirty="0">
                    <a:solidFill>
                      <a:srgbClr val="00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(by convention)</a:t>
                </a:r>
              </a:p>
            </p:txBody>
          </p:sp>
        </mc:Choice>
        <mc:Fallback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367" y="1186543"/>
                <a:ext cx="8712200" cy="4992264"/>
              </a:xfrm>
              <a:prstGeom prst="rect">
                <a:avLst/>
              </a:prstGeom>
              <a:blipFill>
                <a:blip r:embed="rId3"/>
                <a:stretch>
                  <a:fillRect l="-873" t="-508" b="-15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961803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148"/>
          <p:cNvSpPr txBox="1">
            <a:spLocks noChangeArrowheads="1"/>
          </p:cNvSpPr>
          <p:nvPr/>
        </p:nvSpPr>
        <p:spPr bwMode="auto">
          <a:xfrm>
            <a:off x="381000" y="228600"/>
            <a:ext cx="838200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sz="40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Recall Induced Matrix Norms</a:t>
            </a:r>
            <a:endParaRPr lang="en-US" sz="3600" b="1" dirty="0">
              <a:solidFill>
                <a:schemeClr val="accent2"/>
              </a:solidFill>
              <a:latin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491369" y="1436750"/>
                <a:ext cx="2929007" cy="11005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 smtClean="0">
                                  <a:solidFill>
                                    <a:srgbClr val="000000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  <m:t>𝑨</m:t>
                              </m:r>
                            </m:e>
                          </m:d>
                        </m:e>
                        <m:sub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000000"/>
                          </a:solidFill>
                          <a:latin typeface="Cambria Math" charset="0"/>
                          <a:cs typeface="Times New Roman" panose="02020603050405020304" pitchFamily="18" charset="0"/>
                        </a:rPr>
                        <m:t>=</m:t>
                      </m:r>
                      <m:func>
                        <m:funcPr>
                          <m:ctrlPr>
                            <a:rPr lang="mr-IN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mr-IN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mr-IN" sz="2400" b="0" i="0" smtClean="0">
                                  <a:solidFill>
                                    <a:srgbClr val="000000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ctrlPr>
                                <a:rPr lang="is-I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p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hr-HR" sz="24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charset="0"/>
                                          <a:cs typeface="Times New Roman" panose="020206030504050203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charset="0"/>
                                          <a:cs typeface="Times New Roman" panose="020206030504050203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369" y="1436750"/>
                <a:ext cx="2929007" cy="110055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449339" y="3059672"/>
                <a:ext cx="3013068" cy="11423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 smtClean="0">
                                  <a:solidFill>
                                    <a:srgbClr val="000000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  <m:t>𝑨</m:t>
                              </m:r>
                            </m:e>
                          </m:d>
                        </m:e>
                        <m:sub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charset="0"/>
                              <a:ea typeface="Cambria Math" charset="0"/>
                              <a:cs typeface="Times New Roman" panose="02020603050405020304" pitchFamily="18" charset="0"/>
                            </a:rPr>
                            <m:t>∞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000000"/>
                          </a:solidFill>
                          <a:latin typeface="Cambria Math" charset="0"/>
                          <a:cs typeface="Times New Roman" panose="02020603050405020304" pitchFamily="18" charset="0"/>
                        </a:rPr>
                        <m:t>=</m:t>
                      </m:r>
                      <m:func>
                        <m:funcPr>
                          <m:ctrlPr>
                            <a:rPr lang="mr-IN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mr-IN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mr-IN" sz="2400" b="0" i="0" smtClean="0">
                                  <a:solidFill>
                                    <a:srgbClr val="000000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ctrlPr>
                                <a:rPr lang="is-I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p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hr-HR" sz="24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charset="0"/>
                                          <a:cs typeface="Times New Roman" panose="020206030504050203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charset="0"/>
                                          <a:cs typeface="Times New Roman" panose="020206030504050203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339" y="3059672"/>
                <a:ext cx="3013068" cy="114236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393700" y="4800600"/>
                <a:ext cx="2336281" cy="57554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 smtClean="0">
                                  <a:solidFill>
                                    <a:srgbClr val="000000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  <m:t>𝑨</m:t>
                              </m:r>
                            </m:e>
                          </m:d>
                        </m:e>
                        <m:sub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000000"/>
                          </a:solidFill>
                          <a:latin typeface="Cambria Math" charset="0"/>
                          <a:cs typeface="Times New Roman" panose="02020603050405020304" pitchFamily="18" charset="0"/>
                        </a:rPr>
                        <m:t>=</m:t>
                      </m:r>
                      <m:func>
                        <m:funcPr>
                          <m:ctrlPr>
                            <a:rPr lang="mr-IN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mr-IN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mr-IN" sz="2400" b="0" i="0" smtClean="0">
                                  <a:solidFill>
                                    <a:srgbClr val="000000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700" y="4800600"/>
                <a:ext cx="2336281" cy="575542"/>
              </a:xfrm>
              <a:prstGeom prst="rect">
                <a:avLst/>
              </a:prstGeom>
              <a:blipFill rotWithShape="0">
                <a:blip r:embed="rId4"/>
                <a:stretch>
                  <a:fillRect b="-42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491369" y="5638800"/>
                <a:ext cx="4331186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solidFill>
                              <a:srgbClr val="0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𝜎</m:t>
                        </m:r>
                      </m:e>
                      <m:sub>
                        <m:r>
                          <a:rPr lang="en-US" sz="2200" i="1">
                            <a:solidFill>
                              <a:srgbClr val="0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2200" dirty="0"/>
                  <a:t> are the singular value of the matrix </a:t>
                </a:r>
                <a14:m>
                  <m:oMath xmlns:m="http://schemas.openxmlformats.org/officeDocument/2006/math">
                    <m:r>
                      <a:rPr lang="en-US" sz="2200" b="1" i="1">
                        <a:solidFill>
                          <a:srgbClr val="000000"/>
                        </a:solidFill>
                        <a:latin typeface="Cambria Math" charset="0"/>
                        <a:cs typeface="Times New Roman" panose="02020603050405020304" pitchFamily="18" charset="0"/>
                      </a:rPr>
                      <m:t>𝑨</m:t>
                    </m:r>
                  </m:oMath>
                </a14:m>
                <a:endParaRPr lang="en-US" sz="2200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369" y="5638800"/>
                <a:ext cx="4331186" cy="430887"/>
              </a:xfrm>
              <a:prstGeom prst="rect">
                <a:avLst/>
              </a:prstGeom>
              <a:blipFill rotWithShape="0">
                <a:blip r:embed="rId5"/>
                <a:stretch>
                  <a:fillRect t="-8451" b="-281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3733800" y="1769935"/>
                <a:ext cx="5168916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200"/>
                  <a:t>Maximum absolute column sum of the </a:t>
                </a:r>
                <a:r>
                  <a:rPr lang="en-US" sz="2200" dirty="0"/>
                  <a:t>matrix </a:t>
                </a:r>
                <a14:m>
                  <m:oMath xmlns:m="http://schemas.openxmlformats.org/officeDocument/2006/math">
                    <m:r>
                      <a:rPr lang="en-US" sz="2200" b="1" i="1">
                        <a:solidFill>
                          <a:srgbClr val="000000"/>
                        </a:solidFill>
                        <a:latin typeface="Cambria Math" charset="0"/>
                        <a:cs typeface="Times New Roman" panose="02020603050405020304" pitchFamily="18" charset="0"/>
                      </a:rPr>
                      <m:t>𝑨</m:t>
                    </m:r>
                  </m:oMath>
                </a14:m>
                <a:endParaRPr lang="en-US" sz="2200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3800" y="1769935"/>
                <a:ext cx="5168916" cy="430887"/>
              </a:xfrm>
              <a:prstGeom prst="rect">
                <a:avLst/>
              </a:prstGeom>
              <a:blipFill rotWithShape="0">
                <a:blip r:embed="rId6"/>
                <a:stretch>
                  <a:fillRect l="-1535" t="-7042" b="-295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3606784" y="3415410"/>
                <a:ext cx="4739759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200" dirty="0"/>
                  <a:t>Maximum absolute row sum of the matrix </a:t>
                </a:r>
                <a14:m>
                  <m:oMath xmlns:m="http://schemas.openxmlformats.org/officeDocument/2006/math">
                    <m:r>
                      <a:rPr lang="en-US" sz="2200" b="1" i="1">
                        <a:solidFill>
                          <a:srgbClr val="000000"/>
                        </a:solidFill>
                        <a:latin typeface="Cambria Math" charset="0"/>
                        <a:cs typeface="Times New Roman" panose="02020603050405020304" pitchFamily="18" charset="0"/>
                      </a:rPr>
                      <m:t>𝑨</m:t>
                    </m:r>
                  </m:oMath>
                </a14:m>
                <a:endParaRPr lang="en-US" sz="2200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6784" y="3415410"/>
                <a:ext cx="4739759" cy="430887"/>
              </a:xfrm>
              <a:prstGeom prst="rect">
                <a:avLst/>
              </a:prstGeom>
              <a:blipFill rotWithShape="0">
                <a:blip r:embed="rId7"/>
                <a:stretch>
                  <a:fillRect l="-1673" t="-7042" b="-295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847619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77440"/>
            <a:ext cx="8245684" cy="250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828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148"/>
          <p:cNvSpPr txBox="1">
            <a:spLocks noChangeArrowheads="1"/>
          </p:cNvSpPr>
          <p:nvPr/>
        </p:nvSpPr>
        <p:spPr bwMode="auto">
          <a:xfrm>
            <a:off x="351367" y="250057"/>
            <a:ext cx="9067800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sz="40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Condition Number of Orthogonal Matrices</a:t>
            </a:r>
            <a:endParaRPr lang="en-US" sz="3600" b="1" dirty="0">
              <a:solidFill>
                <a:schemeClr val="accent2"/>
              </a:solidFill>
              <a:latin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351367" y="2209800"/>
                <a:ext cx="8712200" cy="25499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200" dirty="0">
                    <a:solidFill>
                      <a:srgbClr val="00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What is the 2-norm condition number of an orthogonal matrix A?</a:t>
                </a:r>
              </a:p>
              <a:p>
                <a:endParaRPr lang="en-US" sz="2200" dirty="0">
                  <a:solidFill>
                    <a:srgbClr val="00000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 dirty="0">
                          <a:solidFill>
                            <a:srgbClr val="000000"/>
                          </a:solidFill>
                          <a:latin typeface="Cambria Math" charset="0"/>
                          <a:cs typeface="Times New Roman" panose="02020603050405020304" pitchFamily="18" charset="0"/>
                        </a:rPr>
                        <m:t>𝑐𝑜𝑛𝑑</m:t>
                      </m:r>
                      <m:d>
                        <m:dPr>
                          <m:ctrlPr>
                            <a:rPr lang="en-US" sz="2200" b="1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200" b="1" i="1" dirty="0">
                              <a:solidFill>
                                <a:srgbClr val="000000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  <m:t>𝑨</m:t>
                          </m:r>
                        </m:e>
                      </m:d>
                      <m:r>
                        <a:rPr lang="en-US" sz="2200" b="1" i="1" dirty="0">
                          <a:solidFill>
                            <a:srgbClr val="000000"/>
                          </a:solidFill>
                          <a:latin typeface="Cambria Math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200" b="1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mr-IN" sz="2200" b="1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mr-IN" sz="2200" b="1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1" i="1" dirty="0">
                                      <a:solidFill>
                                        <a:srgbClr val="000000"/>
                                      </a:solidFill>
                                      <a:latin typeface="Cambria Math" charset="0"/>
                                      <a:cs typeface="Times New Roman" panose="02020603050405020304" pitchFamily="18" charset="0"/>
                                    </a:rPr>
                                    <m:t>𝑨</m:t>
                                  </m:r>
                                </m:e>
                                <m:sup>
                                  <m:r>
                                    <a:rPr lang="en-US" sz="2200" i="1" dirty="0">
                                      <a:solidFill>
                                        <a:srgbClr val="000000"/>
                                      </a:solidFill>
                                      <a:latin typeface="Cambria Math" charset="0"/>
                                      <a:cs typeface="Times New Roman" panose="020206030504050203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</m:e>
                          </m:d>
                        </m:e>
                        <m:sub>
                          <m:r>
                            <a:rPr lang="en-US" sz="2200" b="1" i="1" dirty="0" smtClean="0">
                              <a:solidFill>
                                <a:srgbClr val="000000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  <m:t>𝟐</m:t>
                          </m:r>
                        </m:sub>
                      </m:sSub>
                      <m:sSub>
                        <m:sSubPr>
                          <m:ctrlPr>
                            <a:rPr lang="en-US" sz="2200" b="1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200" b="1" i="1" dirty="0" smtClean="0">
                              <a:solidFill>
                                <a:srgbClr val="000000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d>
                            <m:dPr>
                              <m:begChr m:val="‖"/>
                              <m:endChr m:val="‖"/>
                              <m:ctrlPr>
                                <a:rPr lang="en-US" sz="2200" b="1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1" i="1" dirty="0">
                                  <a:solidFill>
                                    <a:srgbClr val="000000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  <m:t>𝑨</m:t>
                              </m:r>
                            </m:e>
                          </m:d>
                        </m:e>
                        <m:sub>
                          <m:r>
                            <a:rPr lang="en-US" sz="2200" b="1" i="1" dirty="0" smtClean="0">
                              <a:solidFill>
                                <a:srgbClr val="000000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sz="2200" b="1" i="1" dirty="0" smtClean="0">
                          <a:solidFill>
                            <a:srgbClr val="000000"/>
                          </a:solidFill>
                          <a:latin typeface="Cambria Math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200" b="1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mr-IN" sz="2200" b="1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mr-IN" sz="2200" b="1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1" i="1" dirty="0">
                                      <a:solidFill>
                                        <a:srgbClr val="000000"/>
                                      </a:solidFill>
                                      <a:latin typeface="Cambria Math" charset="0"/>
                                      <a:cs typeface="Times New Roman" panose="02020603050405020304" pitchFamily="18" charset="0"/>
                                    </a:rPr>
                                    <m:t>𝑨</m:t>
                                  </m:r>
                                </m:e>
                                <m:sup>
                                  <m:r>
                                    <a:rPr lang="en-US" sz="2200" b="1" i="1" dirty="0" smtClean="0">
                                      <a:solidFill>
                                        <a:srgbClr val="000000"/>
                                      </a:solidFill>
                                      <a:latin typeface="Cambria Math" charset="0"/>
                                      <a:cs typeface="Times New Roman" panose="02020603050405020304" pitchFamily="18" charset="0"/>
                                    </a:rPr>
                                    <m:t>𝑻</m:t>
                                  </m:r>
                                </m:sup>
                              </m:sSup>
                            </m:e>
                          </m:d>
                        </m:e>
                        <m:sub>
                          <m:r>
                            <a:rPr lang="en-US" sz="2200" b="1" i="1" dirty="0">
                              <a:solidFill>
                                <a:srgbClr val="000000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  <m:t>𝟐</m:t>
                          </m:r>
                        </m:sub>
                      </m:sSub>
                      <m:sSub>
                        <m:sSubPr>
                          <m:ctrlPr>
                            <a:rPr lang="en-US" sz="2200" b="1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200" b="1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1" i="1" dirty="0">
                                  <a:solidFill>
                                    <a:srgbClr val="000000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  <m:t>𝑨</m:t>
                              </m:r>
                            </m:e>
                          </m:d>
                        </m:e>
                        <m:sub>
                          <m:r>
                            <a:rPr lang="en-US" sz="2200" b="1" i="1" dirty="0">
                              <a:solidFill>
                                <a:srgbClr val="000000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sz="2200" b="0" i="1" dirty="0" smtClean="0">
                          <a:solidFill>
                            <a:srgbClr val="000000"/>
                          </a:solidFill>
                          <a:latin typeface="Cambria Math" charset="0"/>
                          <a:cs typeface="Times New Roman" panose="02020603050405020304" pitchFamily="18" charset="0"/>
                        </a:rPr>
                        <m:t>=1</m:t>
                      </m:r>
                    </m:oMath>
                  </m:oMathPara>
                </a14:m>
                <a:endParaRPr lang="en-US" sz="2200" i="1" dirty="0">
                  <a:solidFill>
                    <a:srgbClr val="000000"/>
                  </a:solidFill>
                  <a:latin typeface="Cambria Math" charset="0"/>
                  <a:ea typeface="Times New Roman" charset="0"/>
                  <a:cs typeface="Times New Roman" charset="0"/>
                </a:endParaRPr>
              </a:p>
              <a:p>
                <a:endParaRPr lang="en-US" sz="2200" dirty="0">
                  <a:solidFill>
                    <a:srgbClr val="00000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r>
                  <a:rPr lang="en-US" sz="2200" dirty="0">
                    <a:solidFill>
                      <a:srgbClr val="00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That means orthogonal matrices have optimal conditioning.</a:t>
                </a:r>
              </a:p>
              <a:p>
                <a:endParaRPr lang="en-US" sz="2200" dirty="0">
                  <a:solidFill>
                    <a:srgbClr val="00000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r>
                  <a:rPr lang="en-US" sz="2200" dirty="0">
                    <a:solidFill>
                      <a:srgbClr val="00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They are very well-behaved in computation.</a:t>
                </a: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367" y="2209800"/>
                <a:ext cx="8712200" cy="2549929"/>
              </a:xfrm>
              <a:prstGeom prst="rect">
                <a:avLst/>
              </a:prstGeom>
              <a:blipFill rotWithShape="0">
                <a:blip r:embed="rId3"/>
                <a:stretch>
                  <a:fillRect l="-910" t="-1675" b="-40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276303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48"/>
          <p:cNvSpPr txBox="1">
            <a:spLocks noChangeArrowheads="1"/>
          </p:cNvSpPr>
          <p:nvPr/>
        </p:nvSpPr>
        <p:spPr bwMode="auto">
          <a:xfrm>
            <a:off x="381000" y="177440"/>
            <a:ext cx="906780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sz="40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About condition numbers</a:t>
            </a:r>
            <a:endParaRPr lang="en-US" sz="3600" b="1" dirty="0">
              <a:solidFill>
                <a:schemeClr val="accent2"/>
              </a:solidFill>
              <a:latin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351367" y="1143000"/>
                <a:ext cx="8712200" cy="537634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57200" indent="-457200">
                  <a:buFont typeface="+mj-lt"/>
                  <a:buAutoNum type="arabicPeriod"/>
                </a:pPr>
                <a:r>
                  <a:rPr lang="en-US" sz="2200" dirty="0">
                    <a:solidFill>
                      <a:srgbClr val="00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For any matrix </a:t>
                </a:r>
                <a14:m>
                  <m:oMath xmlns:m="http://schemas.openxmlformats.org/officeDocument/2006/math">
                    <m:r>
                      <a:rPr lang="en-US" sz="2200" b="1" i="1" dirty="0">
                        <a:solidFill>
                          <a:srgbClr val="000000"/>
                        </a:solidFill>
                        <a:latin typeface="Cambria Math" charset="0"/>
                        <a:cs typeface="Times New Roman" panose="02020603050405020304" pitchFamily="18" charset="0"/>
                      </a:rPr>
                      <m:t>𝑨</m:t>
                    </m:r>
                  </m:oMath>
                </a14:m>
                <a:r>
                  <a:rPr lang="en-US" sz="2200" dirty="0">
                    <a:solidFill>
                      <a:srgbClr val="00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200" i="1" dirty="0">
                        <a:solidFill>
                          <a:srgbClr val="000000"/>
                        </a:solidFill>
                        <a:latin typeface="Cambria Math" charset="0"/>
                        <a:cs typeface="Times New Roman" panose="02020603050405020304" pitchFamily="18" charset="0"/>
                      </a:rPr>
                      <m:t>𝑐𝑜𝑛𝑑</m:t>
                    </m:r>
                    <m:d>
                      <m:dPr>
                        <m:ctrlPr>
                          <a:rPr lang="en-US" sz="2200" b="1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200" b="1" i="1" dirty="0">
                            <a:solidFill>
                              <a:srgbClr val="0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𝑨</m:t>
                        </m:r>
                      </m:e>
                    </m:d>
                    <m:r>
                      <a:rPr lang="en-US" sz="2200" b="1" i="1" dirty="0">
                        <a:solidFill>
                          <a:srgbClr val="0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≥</m:t>
                    </m:r>
                  </m:oMath>
                </a14:m>
                <a:r>
                  <a:rPr lang="en-US" sz="2200" dirty="0">
                    <a:solidFill>
                      <a:srgbClr val="00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1</a:t>
                </a:r>
              </a:p>
              <a:p>
                <a:pPr marL="457200" indent="-457200">
                  <a:buFont typeface="+mj-lt"/>
                  <a:buAutoNum type="arabicPeriod"/>
                </a:pPr>
                <a:endParaRPr lang="en-US" sz="2200" dirty="0">
                  <a:solidFill>
                    <a:srgbClr val="00000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200" dirty="0">
                    <a:solidFill>
                      <a:srgbClr val="00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For the identity matrix </a:t>
                </a:r>
                <a14:m>
                  <m:oMath xmlns:m="http://schemas.openxmlformats.org/officeDocument/2006/math">
                    <m:r>
                      <a:rPr lang="en-US" sz="2200" b="1" i="1" dirty="0">
                        <a:solidFill>
                          <a:srgbClr val="000000"/>
                        </a:solidFill>
                        <a:latin typeface="Cambria Math" charset="0"/>
                        <a:cs typeface="Times New Roman" panose="02020603050405020304" pitchFamily="18" charset="0"/>
                      </a:rPr>
                      <m:t>𝑰</m:t>
                    </m:r>
                    <m:r>
                      <a:rPr lang="en-US" sz="2200" b="1" i="1" dirty="0" smtClean="0">
                        <a:solidFill>
                          <a:srgbClr val="000000"/>
                        </a:solidFill>
                        <a:latin typeface="Cambria Math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sz="2200" b="1" i="1" dirty="0">
                        <a:solidFill>
                          <a:srgbClr val="000000"/>
                        </a:solidFill>
                        <a:latin typeface="Cambria Math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2200" b="1" i="1" dirty="0" smtClean="0">
                        <a:solidFill>
                          <a:srgbClr val="000000"/>
                        </a:solidFill>
                        <a:latin typeface="Cambria Math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2200" i="1" dirty="0">
                        <a:solidFill>
                          <a:srgbClr val="000000"/>
                        </a:solidFill>
                        <a:latin typeface="Cambria Math" charset="0"/>
                        <a:cs typeface="Times New Roman" panose="02020603050405020304" pitchFamily="18" charset="0"/>
                      </a:rPr>
                      <m:t>𝑐𝑜𝑛𝑑</m:t>
                    </m:r>
                    <m:d>
                      <m:dPr>
                        <m:ctrlPr>
                          <a:rPr lang="en-US" sz="2200" b="1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200" b="1" i="1" dirty="0" smtClean="0">
                            <a:solidFill>
                              <a:srgbClr val="0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𝑰</m:t>
                        </m:r>
                      </m:e>
                    </m:d>
                    <m:r>
                      <a:rPr lang="en-US" sz="2200" b="1" i="1" dirty="0">
                        <a:solidFill>
                          <a:srgbClr val="000000"/>
                        </a:solidFill>
                        <a:latin typeface="Cambria Math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2200" i="1" dirty="0">
                        <a:solidFill>
                          <a:srgbClr val="000000"/>
                        </a:solidFill>
                        <a:latin typeface="Cambria Math" charset="0"/>
                        <a:cs typeface="Times New Roman" panose="02020603050405020304" pitchFamily="18" charset="0"/>
                      </a:rPr>
                      <m:t>1</m:t>
                    </m:r>
                  </m:oMath>
                </a14:m>
                <a:endParaRPr lang="en-US" sz="2200" dirty="0">
                  <a:solidFill>
                    <a:srgbClr val="000000"/>
                  </a:solidFill>
                  <a:latin typeface="Times New Roman" charset="0"/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+mj-lt"/>
                  <a:buAutoNum type="arabicPeriod"/>
                </a:pPr>
                <a:endParaRPr lang="en-US" sz="2200" dirty="0">
                  <a:solidFill>
                    <a:srgbClr val="00000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200" dirty="0">
                    <a:solidFill>
                      <a:srgbClr val="00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For any matrix </a:t>
                </a:r>
                <a14:m>
                  <m:oMath xmlns:m="http://schemas.openxmlformats.org/officeDocument/2006/math">
                    <m:r>
                      <a:rPr lang="en-US" sz="2200" b="1" i="1" dirty="0">
                        <a:solidFill>
                          <a:srgbClr val="000000"/>
                        </a:solidFill>
                        <a:latin typeface="Cambria Math" charset="0"/>
                        <a:cs typeface="Times New Roman" panose="02020603050405020304" pitchFamily="18" charset="0"/>
                      </a:rPr>
                      <m:t>𝑨</m:t>
                    </m:r>
                    <m:r>
                      <a:rPr lang="en-US" sz="2200" b="1" i="1" dirty="0">
                        <a:solidFill>
                          <a:srgbClr val="000000"/>
                        </a:solidFill>
                        <a:latin typeface="Cambria Math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sz="2200" dirty="0">
                    <a:solidFill>
                      <a:srgbClr val="00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and a nonzero scalar </a:t>
                </a:r>
                <a14:m>
                  <m:oMath xmlns:m="http://schemas.openxmlformats.org/officeDocument/2006/math">
                    <m:r>
                      <a:rPr lang="en-US" sz="2200" i="1" smtClean="0">
                        <a:solidFill>
                          <a:srgbClr val="0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𝛾</m:t>
                    </m:r>
                  </m:oMath>
                </a14:m>
                <a:r>
                  <a:rPr lang="en-US" sz="2200" dirty="0">
                    <a:solidFill>
                      <a:srgbClr val="00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200" i="1" dirty="0">
                        <a:solidFill>
                          <a:srgbClr val="000000"/>
                        </a:solidFill>
                        <a:latin typeface="Cambria Math" charset="0"/>
                        <a:cs typeface="Times New Roman" panose="02020603050405020304" pitchFamily="18" charset="0"/>
                      </a:rPr>
                      <m:t>𝑐𝑜𝑛𝑑</m:t>
                    </m:r>
                    <m:d>
                      <m:dPr>
                        <m:ctrlPr>
                          <a:rPr lang="en-US" sz="2200" b="1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200" i="1">
                            <a:solidFill>
                              <a:srgbClr val="0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𝛾</m:t>
                        </m:r>
                        <m:r>
                          <a:rPr lang="en-US" sz="2200" b="1" i="1" dirty="0">
                            <a:solidFill>
                              <a:srgbClr val="0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𝑨</m:t>
                        </m:r>
                      </m:e>
                    </m:d>
                    <m:r>
                      <a:rPr lang="en-US" sz="2200" b="1" i="1" dirty="0" smtClean="0">
                        <a:solidFill>
                          <a:srgbClr val="000000"/>
                        </a:solidFill>
                        <a:latin typeface="Cambria Math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2200" i="1" dirty="0">
                        <a:solidFill>
                          <a:srgbClr val="000000"/>
                        </a:solidFill>
                        <a:latin typeface="Cambria Math" charset="0"/>
                        <a:cs typeface="Times New Roman" panose="02020603050405020304" pitchFamily="18" charset="0"/>
                      </a:rPr>
                      <m:t>𝑐𝑜𝑛𝑑</m:t>
                    </m:r>
                    <m:d>
                      <m:dPr>
                        <m:ctrlPr>
                          <a:rPr lang="en-US" sz="2200" b="1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200" b="1" i="1" dirty="0">
                            <a:solidFill>
                              <a:srgbClr val="0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𝑨</m:t>
                        </m:r>
                      </m:e>
                    </m:d>
                  </m:oMath>
                </a14:m>
                <a:endParaRPr lang="en-US" sz="2200" dirty="0">
                  <a:solidFill>
                    <a:srgbClr val="00000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pPr marL="457200" indent="-457200">
                  <a:buFont typeface="+mj-lt"/>
                  <a:buAutoNum type="arabicPeriod"/>
                </a:pPr>
                <a:endParaRPr lang="en-US" sz="2200" dirty="0">
                  <a:solidFill>
                    <a:srgbClr val="00000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200" dirty="0">
                    <a:solidFill>
                      <a:srgbClr val="00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For any diagonal matrix </a:t>
                </a:r>
                <a14:m>
                  <m:oMath xmlns:m="http://schemas.openxmlformats.org/officeDocument/2006/math">
                    <m:r>
                      <a:rPr lang="en-US" sz="2200" b="1" i="1" smtClean="0">
                        <a:solidFill>
                          <a:srgbClr val="000000"/>
                        </a:solidFill>
                        <a:latin typeface="Cambria Math" charset="0"/>
                        <a:ea typeface="Times New Roman" charset="0"/>
                        <a:cs typeface="Times New Roman" charset="0"/>
                      </a:rPr>
                      <m:t>𝑫</m:t>
                    </m:r>
                  </m:oMath>
                </a14:m>
                <a:r>
                  <a:rPr lang="en-US" sz="2200" b="1" dirty="0">
                    <a:solidFill>
                      <a:srgbClr val="00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200" i="1" dirty="0">
                        <a:solidFill>
                          <a:srgbClr val="000000"/>
                        </a:solidFill>
                        <a:latin typeface="Cambria Math" charset="0"/>
                        <a:cs typeface="Times New Roman" panose="02020603050405020304" pitchFamily="18" charset="0"/>
                      </a:rPr>
                      <m:t>𝑐𝑜𝑛𝑑</m:t>
                    </m:r>
                    <m:d>
                      <m:dPr>
                        <m:ctrlPr>
                          <a:rPr lang="en-US" sz="2200" b="1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200" b="1" i="1" smtClean="0">
                            <a:solidFill>
                              <a:srgbClr val="0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𝑫</m:t>
                        </m:r>
                      </m:e>
                    </m:d>
                    <m:r>
                      <a:rPr lang="en-US" sz="2200" b="1" i="1" dirty="0" smtClean="0">
                        <a:solidFill>
                          <a:srgbClr val="000000"/>
                        </a:solidFill>
                        <a:latin typeface="Cambria Math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sz="2200" b="1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200" b="1" i="1" dirty="0">
                            <a:solidFill>
                              <a:srgbClr val="0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𝒎𝒂𝒙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2200" b="1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200" b="1" i="1" dirty="0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b="0" i="1" dirty="0" smtClean="0">
                                    <a:solidFill>
                                      <a:srgbClr val="000000"/>
                                    </a:solidFill>
                                    <a:latin typeface="Cambria Math" charset="0"/>
                                    <a:cs typeface="Times New Roman" panose="020206030504050203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sz="2200" b="1" i="1" dirty="0" smtClean="0">
                                    <a:solidFill>
                                      <a:srgbClr val="000000"/>
                                    </a:solidFill>
                                    <a:latin typeface="Cambria Math" charset="0"/>
                                    <a:cs typeface="Times New Roman" panose="02020603050405020304" pitchFamily="18" charset="0"/>
                                  </a:rPr>
                                  <m:t>𝒊</m:t>
                                </m:r>
                              </m:sub>
                            </m:sSub>
                          </m:e>
                        </m:d>
                      </m:num>
                      <m:den>
                        <m:r>
                          <a:rPr lang="en-US" sz="2200" b="1" i="1" dirty="0" smtClean="0">
                            <a:solidFill>
                              <a:srgbClr val="0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𝒎𝒊𝒏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2200" b="1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200" b="1" i="1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b="0" i="1" dirty="0">
                                    <a:solidFill>
                                      <a:srgbClr val="000000"/>
                                    </a:solidFill>
                                    <a:latin typeface="Cambria Math" charset="0"/>
                                    <a:cs typeface="Times New Roman" panose="020206030504050203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sz="2200" b="1" i="1" dirty="0">
                                    <a:solidFill>
                                      <a:srgbClr val="000000"/>
                                    </a:solidFill>
                                    <a:latin typeface="Cambria Math" charset="0"/>
                                    <a:cs typeface="Times New Roman" panose="02020603050405020304" pitchFamily="18" charset="0"/>
                                  </a:rPr>
                                  <m:t>𝒊</m:t>
                                </m:r>
                              </m:sub>
                            </m:sSub>
                          </m:e>
                        </m:d>
                      </m:den>
                    </m:f>
                  </m:oMath>
                </a14:m>
                <a:endParaRPr lang="en-US" sz="2200" b="1" dirty="0">
                  <a:solidFill>
                    <a:srgbClr val="00000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pPr marL="457200" indent="-457200">
                  <a:buFont typeface="+mj-lt"/>
                  <a:buAutoNum type="arabicPeriod"/>
                </a:pPr>
                <a:endParaRPr lang="en-US" sz="2200" dirty="0">
                  <a:solidFill>
                    <a:srgbClr val="00000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200" dirty="0">
                    <a:solidFill>
                      <a:srgbClr val="00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The condition number is a measure of how close a matrix is to being singular: a matrix with large condition number is nearly singular, whereas a matrix with a condition number close to 1 is far from being singular</a:t>
                </a:r>
              </a:p>
              <a:p>
                <a:pPr marL="457200" indent="-457200">
                  <a:buFont typeface="+mj-lt"/>
                  <a:buAutoNum type="arabicPeriod"/>
                </a:pPr>
                <a:endParaRPr lang="en-US" sz="2200" dirty="0">
                  <a:solidFill>
                    <a:srgbClr val="00000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200" dirty="0">
                    <a:solidFill>
                      <a:srgbClr val="00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The determinant of a matrix is NOT a good indicator is a matrix is near singularity</a:t>
                </a: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367" y="1143000"/>
                <a:ext cx="8712200" cy="5376344"/>
              </a:xfrm>
              <a:prstGeom prst="rect">
                <a:avLst/>
              </a:prstGeom>
              <a:blipFill rotWithShape="0">
                <a:blip r:embed="rId3"/>
                <a:stretch>
                  <a:fillRect l="-770" t="-795" r="-560" b="-14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46331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148"/>
          <p:cNvSpPr txBox="1">
            <a:spLocks noChangeArrowheads="1"/>
          </p:cNvSpPr>
          <p:nvPr/>
        </p:nvSpPr>
        <p:spPr bwMode="auto">
          <a:xfrm>
            <a:off x="351367" y="250056"/>
            <a:ext cx="8183033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sz="40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Residual versus error</a:t>
            </a:r>
            <a:endParaRPr lang="en-US" sz="3600" b="1" dirty="0">
              <a:solidFill>
                <a:schemeClr val="accent2"/>
              </a:solidFill>
              <a:latin typeface="Times New Roman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/>
              <p:cNvSpPr/>
              <p:nvPr/>
            </p:nvSpPr>
            <p:spPr>
              <a:xfrm>
                <a:off x="351367" y="1143000"/>
                <a:ext cx="8712200" cy="61863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200" dirty="0">
                    <a:solidFill>
                      <a:srgbClr val="00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Our goal is to find the solution </a:t>
                </a:r>
                <a14:m>
                  <m:oMath xmlns:m="http://schemas.openxmlformats.org/officeDocument/2006/math">
                    <m:r>
                      <a:rPr lang="en-US" sz="2200" b="1" i="1">
                        <a:solidFill>
                          <a:srgbClr val="000000"/>
                        </a:solidFill>
                        <a:latin typeface="Cambria Math" charset="0"/>
                        <a:ea typeface="Times New Roman" charset="0"/>
                        <a:cs typeface="Times New Roman" charset="0"/>
                      </a:rPr>
                      <m:t>𝒙</m:t>
                    </m:r>
                  </m:oMath>
                </a14:m>
                <a:r>
                  <a:rPr lang="en-US" sz="2200" dirty="0">
                    <a:solidFill>
                      <a:srgbClr val="00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to the linear system of equations </a:t>
                </a:r>
                <a14:m>
                  <m:oMath xmlns:m="http://schemas.openxmlformats.org/officeDocument/2006/math">
                    <m:r>
                      <a:rPr lang="en-US" sz="2200" b="1" i="1">
                        <a:solidFill>
                          <a:srgbClr val="000000"/>
                        </a:solidFill>
                        <a:latin typeface="Cambria Math" charset="0"/>
                        <a:ea typeface="Times New Roman" charset="0"/>
                        <a:cs typeface="Times New Roman" charset="0"/>
                      </a:rPr>
                      <m:t>𝑨</m:t>
                    </m:r>
                    <m:r>
                      <a:rPr lang="en-US" sz="2200" b="1" i="1">
                        <a:solidFill>
                          <a:srgbClr val="000000"/>
                        </a:solidFill>
                        <a:latin typeface="Cambria Math" charset="0"/>
                        <a:ea typeface="Times New Roman" charset="0"/>
                        <a:cs typeface="Times New Roman" charset="0"/>
                      </a:rPr>
                      <m:t> </m:t>
                    </m:r>
                    <m:r>
                      <a:rPr lang="en-US" sz="2200" b="1" i="1">
                        <a:solidFill>
                          <a:srgbClr val="000000"/>
                        </a:solidFill>
                        <a:latin typeface="Cambria Math" charset="0"/>
                        <a:cs typeface="Times New Roman" panose="02020603050405020304" pitchFamily="18" charset="0"/>
                      </a:rPr>
                      <m:t>𝒙</m:t>
                    </m:r>
                    <m:r>
                      <a:rPr lang="en-US" sz="2200" b="1" i="1">
                        <a:solidFill>
                          <a:srgbClr val="000000"/>
                        </a:solidFill>
                        <a:latin typeface="Cambria Math" charset="0"/>
                        <a:ea typeface="Times New Roman" charset="0"/>
                        <a:cs typeface="Times New Roman" charset="0"/>
                      </a:rPr>
                      <m:t>=</m:t>
                    </m:r>
                    <m:r>
                      <a:rPr lang="en-US" sz="2200" b="1" i="1">
                        <a:solidFill>
                          <a:srgbClr val="000000"/>
                        </a:solidFill>
                        <a:latin typeface="Cambria Math" charset="0"/>
                        <a:cs typeface="Times New Roman" panose="02020603050405020304" pitchFamily="18" charset="0"/>
                      </a:rPr>
                      <m:t>𝒃</m:t>
                    </m:r>
                  </m:oMath>
                </a14:m>
                <a:endParaRPr lang="en-US" sz="22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sz="2200" dirty="0">
                  <a:solidFill>
                    <a:srgbClr val="00000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r>
                  <a:rPr lang="en-US" sz="2200" dirty="0">
                    <a:solidFill>
                      <a:srgbClr val="00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Let us recall the solution of the perturbed problem</a:t>
                </a:r>
              </a:p>
              <a:p>
                <a:endParaRPr lang="en-US" sz="2200" dirty="0">
                  <a:solidFill>
                    <a:srgbClr val="00000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pPr algn="ctr"/>
                <a:r>
                  <a:rPr lang="en-US" sz="2200" dirty="0">
                    <a:solidFill>
                      <a:srgbClr val="00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</m:ctrlPr>
                      </m:accPr>
                      <m:e>
                        <m:r>
                          <a:rPr lang="en-US" sz="2200" b="1" i="1">
                            <a:solidFill>
                              <a:srgbClr val="00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𝒙</m:t>
                        </m:r>
                      </m:e>
                    </m:acc>
                    <m:r>
                      <a:rPr lang="en-US" sz="2200" i="1">
                        <a:solidFill>
                          <a:srgbClr val="000000"/>
                        </a:solidFill>
                        <a:latin typeface="Cambria Math" charset="0"/>
                        <a:ea typeface="Times New Roman" charset="0"/>
                        <a:cs typeface="Times New Roman" charset="0"/>
                      </a:rPr>
                      <m:t>=</m:t>
                    </m:r>
                    <m:d>
                      <m:dPr>
                        <m:ctrlPr>
                          <a:rPr lang="en-US" sz="22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</m:ctrlPr>
                      </m:dPr>
                      <m:e>
                        <m:r>
                          <a:rPr lang="en-US" sz="2200" b="1" i="1">
                            <a:solidFill>
                              <a:srgbClr val="00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𝒙</m:t>
                        </m:r>
                        <m:r>
                          <a:rPr lang="en-US" sz="2200" b="1" i="1">
                            <a:solidFill>
                              <a:srgbClr val="00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l-GR" sz="2200" b="1" i="1">
                            <a:solidFill>
                              <a:srgbClr val="0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Δ</m:t>
                        </m:r>
                        <m:r>
                          <a:rPr lang="en-US" sz="2200" b="1" i="1">
                            <a:solidFill>
                              <a:srgbClr val="0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</m:d>
                  </m:oMath>
                </a14:m>
                <a:endParaRPr lang="en-US" sz="2200" b="1" dirty="0">
                  <a:solidFill>
                    <a:srgbClr val="000000"/>
                  </a:solidFill>
                  <a:latin typeface="Times New Roman" charset="0"/>
                  <a:cs typeface="Times New Roman" panose="02020603050405020304" pitchFamily="18" charset="0"/>
                </a:endParaRPr>
              </a:p>
              <a:p>
                <a:pPr algn="ctr"/>
                <a:endParaRPr lang="en-US" sz="2200" b="1" dirty="0">
                  <a:solidFill>
                    <a:srgbClr val="000000"/>
                  </a:solidFill>
                  <a:latin typeface="Times New Roman" charset="0"/>
                  <a:cs typeface="Times New Roman" panose="02020603050405020304" pitchFamily="18" charset="0"/>
                </a:endParaRPr>
              </a:p>
              <a:p>
                <a:r>
                  <a:rPr lang="en-US" sz="2200" dirty="0">
                    <a:solidFill>
                      <a:srgbClr val="00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which could be the solution of </a:t>
                </a:r>
              </a:p>
              <a:p>
                <a:endParaRPr lang="en-US" sz="2200" dirty="0">
                  <a:solidFill>
                    <a:srgbClr val="00000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1" i="1">
                          <a:solidFill>
                            <a:srgbClr val="000000"/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𝑨</m:t>
                      </m:r>
                      <m:r>
                        <a:rPr lang="en-US" sz="2200" b="1" i="1">
                          <a:solidFill>
                            <a:srgbClr val="000000"/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 </m:t>
                      </m:r>
                      <m:acc>
                        <m:accPr>
                          <m:chr m:val="̂"/>
                          <m:ctrlPr>
                            <a:rPr 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charset="0"/>
                              <a:cs typeface="Times New Roman" charset="0"/>
                            </a:rPr>
                          </m:ctrlPr>
                        </m:accPr>
                        <m:e>
                          <m:r>
                            <a:rPr lang="en-US" sz="2200" b="1" i="1">
                              <a:solidFill>
                                <a:srgbClr val="00000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𝒙</m:t>
                          </m:r>
                        </m:e>
                      </m:acc>
                      <m:r>
                        <a:rPr lang="en-US" sz="2200">
                          <a:solidFill>
                            <a:srgbClr val="000000"/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=</m:t>
                      </m:r>
                      <m:d>
                        <m:dPr>
                          <m:ctrlPr>
                            <a:rPr lang="en-US" sz="22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charset="0"/>
                              <a:cs typeface="Times New Roman" charset="0"/>
                            </a:rPr>
                          </m:ctrlPr>
                        </m:dPr>
                        <m:e>
                          <m:r>
                            <a:rPr lang="en-US" sz="2200" b="1" i="1">
                              <a:solidFill>
                                <a:srgbClr val="00000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𝒃</m:t>
                          </m:r>
                          <m:r>
                            <a:rPr lang="en-US" sz="2200" b="1" i="1">
                              <a:solidFill>
                                <a:srgbClr val="00000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l-GR" sz="2200" b="1" i="1">
                              <a:solidFill>
                                <a:srgbClr val="00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Δ</m:t>
                          </m:r>
                          <m:r>
                            <a:rPr lang="en-US" sz="2200" b="1" i="1">
                              <a:solidFill>
                                <a:srgbClr val="000000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  <m:t>𝒃</m:t>
                          </m:r>
                        </m:e>
                      </m:d>
                      <m:r>
                        <a:rPr lang="en-US" sz="2200">
                          <a:solidFill>
                            <a:srgbClr val="000000"/>
                          </a:solidFill>
                          <a:latin typeface="Cambria Math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en-US" sz="2200" b="1" i="1">
                          <a:solidFill>
                            <a:srgbClr val="000000"/>
                          </a:solidFill>
                          <a:latin typeface="Cambria Math" charset="0"/>
                          <a:cs typeface="Times New Roman" panose="02020603050405020304" pitchFamily="18" charset="0"/>
                        </a:rPr>
                        <m:t>  </m:t>
                      </m:r>
                      <m:d>
                        <m:dPr>
                          <m:ctrlPr>
                            <a:rPr lang="en-US" sz="22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200" b="1" i="1">
                              <a:solidFill>
                                <a:srgbClr val="00000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𝑨</m:t>
                          </m:r>
                          <m:r>
                            <a:rPr lang="en-US" sz="2200" b="1" i="1">
                              <a:solidFill>
                                <a:srgbClr val="00000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+</m:t>
                          </m:r>
                          <m:r>
                            <a:rPr lang="en-US" sz="2200" b="1" i="1">
                              <a:solidFill>
                                <a:srgbClr val="00000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𝑬</m:t>
                          </m:r>
                        </m:e>
                      </m:d>
                      <m:acc>
                        <m:accPr>
                          <m:chr m:val="̂"/>
                          <m:ctrlPr>
                            <a:rPr 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charset="0"/>
                              <a:cs typeface="Times New Roman" charset="0"/>
                            </a:rPr>
                          </m:ctrlPr>
                        </m:accPr>
                        <m:e>
                          <m:r>
                            <a:rPr lang="en-US" sz="2200" b="1" i="1">
                              <a:solidFill>
                                <a:srgbClr val="00000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𝒙</m:t>
                          </m:r>
                        </m:e>
                      </m:acc>
                      <m:r>
                        <a:rPr lang="en-US" sz="2200">
                          <a:solidFill>
                            <a:srgbClr val="000000"/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=</m:t>
                      </m:r>
                      <m:r>
                        <a:rPr lang="en-US" sz="2200" b="1" i="1">
                          <a:solidFill>
                            <a:srgbClr val="000000"/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𝒃</m:t>
                      </m:r>
                      <m:r>
                        <a:rPr lang="en-US" sz="2200" b="1" i="1">
                          <a:solidFill>
                            <a:srgbClr val="000000"/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,  (</m:t>
                      </m:r>
                      <m:r>
                        <a:rPr lang="en-US" sz="2200" b="1" i="1">
                          <a:solidFill>
                            <a:srgbClr val="000000"/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𝑨</m:t>
                      </m:r>
                      <m:r>
                        <a:rPr lang="en-US" sz="2200" b="1" i="1">
                          <a:solidFill>
                            <a:srgbClr val="000000"/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+</m:t>
                      </m:r>
                      <m:r>
                        <a:rPr lang="en-US" sz="2200" b="1" i="1">
                          <a:solidFill>
                            <a:srgbClr val="000000"/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𝑬</m:t>
                      </m:r>
                      <m:r>
                        <a:rPr lang="en-US" sz="2200" b="1" i="1">
                          <a:solidFill>
                            <a:srgbClr val="000000"/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) </m:t>
                      </m:r>
                      <m:acc>
                        <m:accPr>
                          <m:chr m:val="̂"/>
                          <m:ctrlPr>
                            <a:rPr 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charset="0"/>
                              <a:cs typeface="Times New Roman" charset="0"/>
                            </a:rPr>
                          </m:ctrlPr>
                        </m:accPr>
                        <m:e>
                          <m:r>
                            <a:rPr lang="en-US" sz="2200" b="1" i="1">
                              <a:solidFill>
                                <a:srgbClr val="00000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𝒙</m:t>
                          </m:r>
                        </m:e>
                      </m:acc>
                      <m:r>
                        <a:rPr lang="en-US" sz="2200">
                          <a:solidFill>
                            <a:srgbClr val="000000"/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=</m:t>
                      </m:r>
                      <m:d>
                        <m:dPr>
                          <m:ctrlPr>
                            <a:rPr lang="en-US" sz="22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charset="0"/>
                              <a:cs typeface="Times New Roman" charset="0"/>
                            </a:rPr>
                          </m:ctrlPr>
                        </m:dPr>
                        <m:e>
                          <m:r>
                            <a:rPr lang="en-US" sz="2200" b="1" i="1">
                              <a:solidFill>
                                <a:srgbClr val="00000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𝒃</m:t>
                          </m:r>
                          <m:r>
                            <a:rPr lang="en-US" sz="2200" b="1" i="1">
                              <a:solidFill>
                                <a:srgbClr val="00000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l-GR" sz="2200" b="1" i="1">
                              <a:solidFill>
                                <a:srgbClr val="00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Δ</m:t>
                          </m:r>
                          <m:r>
                            <a:rPr lang="en-US" sz="2200" b="1" i="1">
                              <a:solidFill>
                                <a:srgbClr val="000000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  <m:t>𝒃</m:t>
                          </m:r>
                        </m:e>
                      </m:d>
                    </m:oMath>
                  </m:oMathPara>
                </a14:m>
                <a:endParaRPr lang="en-US" sz="2200" dirty="0">
                  <a:solidFill>
                    <a:srgbClr val="00000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endParaRPr lang="en-US" sz="2200" dirty="0">
                  <a:solidFill>
                    <a:srgbClr val="00000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r>
                  <a:rPr lang="en-US" sz="2200" dirty="0">
                    <a:solidFill>
                      <a:srgbClr val="00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And the </a:t>
                </a:r>
                <a:r>
                  <a:rPr lang="en-US" sz="2200" b="1" dirty="0">
                    <a:solidFill>
                      <a:srgbClr val="00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error vector </a:t>
                </a:r>
                <a:r>
                  <a:rPr lang="en-US" sz="2200" dirty="0">
                    <a:solidFill>
                      <a:srgbClr val="00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as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1" i="1">
                          <a:solidFill>
                            <a:srgbClr val="000000"/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𝒆</m:t>
                      </m:r>
                      <m:r>
                        <a:rPr lang="en-US" sz="2200">
                          <a:solidFill>
                            <a:srgbClr val="000000"/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l-GR" sz="2200" b="1" i="1">
                          <a:solidFill>
                            <a:srgbClr val="00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Δ</m:t>
                      </m:r>
                      <m:r>
                        <a:rPr lang="en-US" sz="2200" b="1" i="1">
                          <a:solidFill>
                            <a:srgbClr val="000000"/>
                          </a:solidFill>
                          <a:latin typeface="Cambria Math" charset="0"/>
                          <a:cs typeface="Times New Roman" panose="02020603050405020304" pitchFamily="18" charset="0"/>
                        </a:rPr>
                        <m:t>𝒙</m:t>
                      </m:r>
                      <m:r>
                        <a:rPr lang="en-US" sz="2200" i="1">
                          <a:solidFill>
                            <a:srgbClr val="000000"/>
                          </a:solidFill>
                          <a:latin typeface="Cambria Math" charset="0"/>
                          <a:cs typeface="Times New Roman" panose="020206030504050203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charset="0"/>
                              <a:cs typeface="Times New Roman" charset="0"/>
                            </a:rPr>
                          </m:ctrlPr>
                        </m:accPr>
                        <m:e>
                          <m:r>
                            <a:rPr lang="en-US" sz="2200" b="1" i="1">
                              <a:solidFill>
                                <a:srgbClr val="00000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𝒙</m:t>
                          </m:r>
                        </m:e>
                      </m:acc>
                      <m:r>
                        <a:rPr lang="en-US" sz="2200">
                          <a:solidFill>
                            <a:srgbClr val="000000"/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−</m:t>
                      </m:r>
                      <m:r>
                        <a:rPr lang="en-US" sz="2200" b="1" i="1">
                          <a:solidFill>
                            <a:srgbClr val="000000"/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𝒙</m:t>
                      </m:r>
                    </m:oMath>
                  </m:oMathPara>
                </a14:m>
                <a:endParaRPr lang="en-US" sz="2200" dirty="0">
                  <a:solidFill>
                    <a:srgbClr val="00000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endParaRPr lang="en-US" sz="2200" dirty="0">
                  <a:solidFill>
                    <a:srgbClr val="00000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r>
                  <a:rPr lang="en-US" sz="2200" dirty="0">
                    <a:solidFill>
                      <a:srgbClr val="00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We can write the </a:t>
                </a:r>
                <a:r>
                  <a:rPr lang="en-US" sz="2200" b="1" dirty="0">
                    <a:solidFill>
                      <a:srgbClr val="00B05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residual vector </a:t>
                </a:r>
                <a:r>
                  <a:rPr lang="en-US" sz="2200" dirty="0">
                    <a:solidFill>
                      <a:srgbClr val="00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as </a:t>
                </a:r>
              </a:p>
              <a:p>
                <a:endParaRPr lang="en-US" sz="2200" b="1" i="1" dirty="0">
                  <a:solidFill>
                    <a:srgbClr val="00000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200" b="1" i="1">
                          <a:solidFill>
                            <a:srgbClr val="000000"/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𝒓</m:t>
                      </m:r>
                      <m:r>
                        <a:rPr lang="en-US" sz="2200">
                          <a:solidFill>
                            <a:srgbClr val="000000"/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=</m:t>
                      </m:r>
                      <m:r>
                        <a:rPr lang="en-US" sz="2200">
                          <a:solidFill>
                            <a:srgbClr val="000000"/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𝒃</m:t>
                      </m:r>
                      <m:r>
                        <a:rPr lang="en-US" sz="2200">
                          <a:solidFill>
                            <a:srgbClr val="000000"/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−</m:t>
                      </m:r>
                      <m:r>
                        <a:rPr lang="en-US" sz="2200">
                          <a:solidFill>
                            <a:srgbClr val="000000"/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𝑨</m:t>
                      </m:r>
                      <m:r>
                        <a:rPr lang="en-US" sz="2200">
                          <a:solidFill>
                            <a:srgbClr val="000000"/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 </m:t>
                      </m:r>
                      <m:acc>
                        <m:accPr>
                          <m:chr m:val="̂"/>
                          <m:ctrlPr>
                            <a:rPr 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charset="0"/>
                              <a:cs typeface="Times New Roman" charset="0"/>
                            </a:rPr>
                          </m:ctrlPr>
                        </m:accPr>
                        <m:e>
                          <m:r>
                            <a:rPr lang="en-US" sz="2200" b="1" i="1">
                              <a:solidFill>
                                <a:srgbClr val="00000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𝒙</m:t>
                          </m:r>
                        </m:e>
                      </m:acc>
                    </m:oMath>
                  </m:oMathPara>
                </a14:m>
                <a:endParaRPr lang="en-US" sz="2200" dirty="0">
                  <a:solidFill>
                    <a:srgbClr val="00000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endParaRPr lang="en-US" sz="2200" dirty="0">
                  <a:solidFill>
                    <a:srgbClr val="00000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pPr algn="ctr"/>
                <a:r>
                  <a:rPr lang="en-US" sz="2200" dirty="0">
                    <a:solidFill>
                      <a:srgbClr val="00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</a:p>
            </p:txBody>
          </p:sp>
        </mc:Choice>
        <mc:Fallback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367" y="1143000"/>
                <a:ext cx="8712200" cy="6186309"/>
              </a:xfrm>
              <a:prstGeom prst="rect">
                <a:avLst/>
              </a:prstGeom>
              <a:blipFill>
                <a:blip r:embed="rId3"/>
                <a:stretch>
                  <a:fillRect l="-873" t="-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BBDE9389-E8A4-2049-A367-CC88976BDC4A}"/>
              </a:ext>
            </a:extLst>
          </p:cNvPr>
          <p:cNvSpPr/>
          <p:nvPr/>
        </p:nvSpPr>
        <p:spPr>
          <a:xfrm>
            <a:off x="5338812" y="65390"/>
            <a:ext cx="36950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Demo “</a:t>
            </a:r>
            <a:r>
              <a:rPr lang="en-US" dirty="0" err="1"/>
              <a:t>HilbertMatrix-ConditionNumber</a:t>
            </a:r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2477393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D35B536F-AE2D-6046-B4BE-C22036EBCCD3}"/>
                  </a:ext>
                </a:extLst>
              </p:cNvPr>
              <p:cNvSpPr/>
              <p:nvPr/>
            </p:nvSpPr>
            <p:spPr>
              <a:xfrm>
                <a:off x="533400" y="869966"/>
                <a:ext cx="8077200" cy="48873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3400" b="1" dirty="0">
                    <a:solidFill>
                      <a:srgbClr val="00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Relative residual:</a:t>
                </a:r>
                <a:r>
                  <a:rPr lang="mr-IN" sz="3400" b="1" dirty="0">
                    <a:solidFill>
                      <a:srgbClr val="00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sz="3400" b="1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</m:ctrlPr>
                      </m:fPr>
                      <m:num>
                        <m:d>
                          <m:dPr>
                            <m:begChr m:val="‖"/>
                            <m:endChr m:val="‖"/>
                            <m:ctrlPr>
                              <a:rPr lang="mr-IN" sz="3400" b="1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Times New Roman" charset="0"/>
                                <a:cs typeface="Times New Roman" charset="0"/>
                              </a:rPr>
                            </m:ctrlPr>
                          </m:dPr>
                          <m:e>
                            <m:r>
                              <a:rPr lang="en-US" sz="3400" b="1" i="1">
                                <a:solidFill>
                                  <a:srgbClr val="000000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𝒓</m:t>
                            </m:r>
                          </m:e>
                        </m:d>
                      </m:num>
                      <m:den>
                        <m:d>
                          <m:dPr>
                            <m:begChr m:val="‖"/>
                            <m:endChr m:val="‖"/>
                            <m:ctrlPr>
                              <a:rPr lang="en-US" sz="3400" b="1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Times New Roman" charset="0"/>
                                <a:cs typeface="Times New Roman" charset="0"/>
                              </a:rPr>
                            </m:ctrlPr>
                          </m:dPr>
                          <m:e>
                            <m:r>
                              <a:rPr lang="en-US" sz="3400" b="1" i="1" dirty="0">
                                <a:solidFill>
                                  <a:srgbClr val="000000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𝑨</m:t>
                            </m:r>
                          </m:e>
                        </m:d>
                        <m:d>
                          <m:dPr>
                            <m:begChr m:val="‖"/>
                            <m:endChr m:val="‖"/>
                            <m:ctrlPr>
                              <a:rPr lang="en-US" sz="3400" b="1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Times New Roman" charset="0"/>
                                <a:cs typeface="Times New Roman" charset="0"/>
                              </a:rPr>
                            </m:ctrlPr>
                          </m:dPr>
                          <m:e>
                            <m:r>
                              <a:rPr lang="en-US" sz="3400" b="1" i="1" dirty="0">
                                <a:solidFill>
                                  <a:srgbClr val="000000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𝒙</m:t>
                            </m:r>
                          </m:e>
                        </m:d>
                      </m:den>
                    </m:f>
                  </m:oMath>
                </a14:m>
                <a:r>
                  <a:rPr lang="en-US" sz="3400" b="1" dirty="0">
                    <a:solidFill>
                      <a:srgbClr val="00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</a:p>
              <a:p>
                <a:pPr algn="ctr"/>
                <a:r>
                  <a:rPr lang="en-US" sz="3400" dirty="0">
                    <a:solidFill>
                      <a:srgbClr val="00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(How well the solution satisfies the problem)</a:t>
                </a:r>
              </a:p>
              <a:p>
                <a:pPr marL="514350" indent="-514350" algn="ctr">
                  <a:buAutoNum type="alphaUcParenR"/>
                </a:pPr>
                <a:endParaRPr lang="en-US" sz="3400" b="1" dirty="0">
                  <a:solidFill>
                    <a:srgbClr val="00000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pPr marL="514350" indent="-514350" algn="ctr">
                  <a:buAutoNum type="alphaUcParenR"/>
                </a:pPr>
                <a:endParaRPr lang="en-US" sz="3400" b="1" dirty="0">
                  <a:solidFill>
                    <a:srgbClr val="00000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pPr marL="514350" indent="-514350" algn="ctr">
                  <a:buAutoNum type="alphaUcParenR"/>
                </a:pPr>
                <a:endParaRPr lang="en-US" sz="3400" b="1" dirty="0">
                  <a:solidFill>
                    <a:srgbClr val="00000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pPr algn="ctr"/>
                <a:r>
                  <a:rPr lang="en-US" sz="3400" b="1" dirty="0">
                    <a:solidFill>
                      <a:srgbClr val="00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Relative error: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sz="3400" b="1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</m:ctrlPr>
                      </m:fPr>
                      <m:num>
                        <m:d>
                          <m:dPr>
                            <m:begChr m:val="‖"/>
                            <m:endChr m:val="‖"/>
                            <m:ctrlPr>
                              <a:rPr lang="mr-IN" sz="3400" b="1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Times New Roman" charset="0"/>
                                <a:cs typeface="Times New Roman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l-GR" sz="3400" b="1" i="1">
                                <a:solidFill>
                                  <a:srgbClr val="000000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Δ</m:t>
                            </m:r>
                            <m:r>
                              <a:rPr lang="en-US" sz="3400" b="1" i="1">
                                <a:solidFill>
                                  <a:srgbClr val="000000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𝒙</m:t>
                            </m:r>
                            <m:r>
                              <m:rPr>
                                <m:nor/>
                              </m:rPr>
                              <a:rPr lang="en-US" sz="3400" b="1" dirty="0">
                                <a:solidFill>
                                  <a:srgbClr val="000000"/>
                                </a:solidFill>
                                <a:latin typeface="Times New Roman" charset="0"/>
                                <a:ea typeface="Times New Roman" charset="0"/>
                                <a:cs typeface="Times New Roman" charset="0"/>
                              </a:rPr>
                              <m:t> </m:t>
                            </m:r>
                          </m:e>
                        </m:d>
                      </m:num>
                      <m:den>
                        <m:d>
                          <m:dPr>
                            <m:begChr m:val="‖"/>
                            <m:endChr m:val="‖"/>
                            <m:ctrlPr>
                              <a:rPr lang="en-US" sz="3400" b="1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Times New Roman" charset="0"/>
                                <a:cs typeface="Times New Roman" charset="0"/>
                              </a:rPr>
                            </m:ctrlPr>
                          </m:dPr>
                          <m:e>
                            <m:r>
                              <a:rPr lang="en-US" sz="3400" b="1" i="1" dirty="0">
                                <a:solidFill>
                                  <a:srgbClr val="000000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𝒙</m:t>
                            </m:r>
                          </m:e>
                        </m:d>
                      </m:den>
                    </m:f>
                  </m:oMath>
                </a14:m>
                <a:r>
                  <a:rPr lang="en-US" sz="3400" dirty="0">
                    <a:solidFill>
                      <a:srgbClr val="00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</a:p>
              <a:p>
                <a:pPr algn="ctr"/>
                <a:r>
                  <a:rPr lang="en-US" sz="3400" dirty="0">
                    <a:solidFill>
                      <a:srgbClr val="00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(How close the approximated solution is from the exact one)</a:t>
                </a:r>
              </a:p>
            </p:txBody>
          </p:sp>
        </mc:Choice>
        <mc:Fallback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D35B536F-AE2D-6046-B4BE-C22036EBCC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869966"/>
                <a:ext cx="8077200" cy="4887364"/>
              </a:xfrm>
              <a:prstGeom prst="rect">
                <a:avLst/>
              </a:prstGeom>
              <a:blipFill>
                <a:blip r:embed="rId2"/>
                <a:stretch>
                  <a:fillRect l="-1727" r="-1570" b="-36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483890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148"/>
          <p:cNvSpPr txBox="1">
            <a:spLocks noChangeArrowheads="1"/>
          </p:cNvSpPr>
          <p:nvPr/>
        </p:nvSpPr>
        <p:spPr bwMode="auto">
          <a:xfrm>
            <a:off x="351367" y="250056"/>
            <a:ext cx="8183033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sz="40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Residual versus error</a:t>
            </a:r>
            <a:endParaRPr lang="en-US" sz="3600" b="1" dirty="0">
              <a:solidFill>
                <a:schemeClr val="accent2"/>
              </a:solidFill>
              <a:latin typeface="Times New Roman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BF99D857-17C0-C64C-8A60-89DB8FE0BE11}"/>
                  </a:ext>
                </a:extLst>
              </p:cNvPr>
              <p:cNvSpPr/>
              <p:nvPr/>
            </p:nvSpPr>
            <p:spPr>
              <a:xfrm>
                <a:off x="215900" y="1552825"/>
                <a:ext cx="8712200" cy="420858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200" dirty="0">
                    <a:solidFill>
                      <a:srgbClr val="00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It is possible to show that the residual satisfy the following inequality:</a:t>
                </a:r>
              </a:p>
              <a:p>
                <a:endParaRPr lang="en-US" sz="2200" b="1" i="1" dirty="0">
                  <a:solidFill>
                    <a:srgbClr val="000000"/>
                  </a:solidFill>
                  <a:latin typeface="Cambria Math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sz="2200" b="1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‖"/>
                              <m:endChr m:val="‖"/>
                              <m:ctrlPr>
                                <a:rPr lang="mr-IN" sz="2200" b="1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1" i="1">
                                  <a:solidFill>
                                    <a:srgbClr val="00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𝒓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mr-IN" sz="2200" b="1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1" i="1" dirty="0">
                                  <a:solidFill>
                                    <a:srgbClr val="000000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  <m:t>𝑨</m:t>
                              </m:r>
                            </m:e>
                          </m:d>
                          <m:d>
                            <m:dPr>
                              <m:begChr m:val="‖"/>
                              <m:endChr m:val="‖"/>
                              <m:ctrlPr>
                                <a:rPr lang="en-US" sz="2200" b="1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sz="2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Times New Roman" charset="0"/>
                                      <a:cs typeface="Times New Roman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200" b="1" i="1">
                                      <a:solidFill>
                                        <a:srgbClr val="000000"/>
                                      </a:solidFill>
                                      <a:latin typeface="Cambria Math" charset="0"/>
                                      <a:ea typeface="Times New Roman" charset="0"/>
                                      <a:cs typeface="Times New Roman" charset="0"/>
                                    </a:rPr>
                                    <m:t>𝒙</m:t>
                                  </m:r>
                                </m:e>
                              </m:acc>
                            </m:e>
                          </m:d>
                        </m:den>
                      </m:f>
                      <m:r>
                        <a:rPr lang="en-US" sz="2200" b="1" i="1" dirty="0">
                          <a:solidFill>
                            <a:srgbClr val="00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≤</m:t>
                      </m:r>
                      <m:r>
                        <a:rPr lang="en-US" sz="2200" i="1" dirty="0">
                          <a:solidFill>
                            <a:srgbClr val="000000"/>
                          </a:solidFill>
                          <a:latin typeface="Cambria Math" charset="0"/>
                          <a:cs typeface="Times New Roman" panose="02020603050405020304" pitchFamily="18" charset="0"/>
                        </a:rPr>
                        <m:t>𝑐</m:t>
                      </m:r>
                      <m:r>
                        <a:rPr lang="en-US" sz="2200" i="1" dirty="0">
                          <a:solidFill>
                            <a:srgbClr val="000000"/>
                          </a:solidFill>
                          <a:latin typeface="Cambria Math" charset="0"/>
                          <a:cs typeface="Times New Roman" panose="020206030504050203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20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200" i="1" dirty="0">
                              <a:solidFill>
                                <a:srgbClr val="00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𝜖</m:t>
                          </m:r>
                        </m:e>
                        <m:sub>
                          <m:r>
                            <a:rPr lang="en-US" sz="2200" i="1" dirty="0">
                              <a:solidFill>
                                <a:srgbClr val="000000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en-US" sz="2200" dirty="0">
                  <a:solidFill>
                    <a:srgbClr val="00000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endParaRPr lang="en-US" sz="2200" dirty="0">
                  <a:solidFill>
                    <a:srgbClr val="00000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endParaRPr lang="en-US" sz="2200" dirty="0">
                  <a:solidFill>
                    <a:srgbClr val="00000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r>
                  <a:rPr lang="en-US" sz="2200" dirty="0">
                    <a:solidFill>
                      <a:srgbClr val="00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en-US" sz="2200" i="1" dirty="0">
                        <a:solidFill>
                          <a:srgbClr val="000000"/>
                        </a:solidFill>
                        <a:latin typeface="Cambria Math" charset="0"/>
                        <a:cs typeface="Times New Roman" panose="02020603050405020304" pitchFamily="18" charset="0"/>
                      </a:rPr>
                      <m:t>𝑐</m:t>
                    </m:r>
                  </m:oMath>
                </a14:m>
                <a:r>
                  <a:rPr lang="en-US" sz="2200" dirty="0">
                    <a:solidFill>
                      <a:srgbClr val="00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is “large” constant when LU/Gaussian elimination is performed without pivoting and “small” with partial pivoting.</a:t>
                </a:r>
              </a:p>
              <a:p>
                <a:endParaRPr lang="en-US" sz="2200" dirty="0">
                  <a:solidFill>
                    <a:srgbClr val="00000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r>
                  <a:rPr lang="en-US" sz="2200" dirty="0">
                    <a:solidFill>
                      <a:srgbClr val="00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Therefore, Gaussian elimination with partial pivoting yields </a:t>
                </a:r>
                <a:r>
                  <a:rPr lang="en-US" sz="2200" b="1" dirty="0">
                    <a:solidFill>
                      <a:srgbClr val="00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small relative residual regardless of conditioning of the system</a:t>
                </a:r>
                <a:r>
                  <a:rPr lang="en-US" sz="2400" dirty="0"/>
                  <a:t>.</a:t>
                </a:r>
                <a:endParaRPr lang="en-US" sz="2200" dirty="0">
                  <a:solidFill>
                    <a:srgbClr val="00000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endParaRPr lang="en-US" sz="2200" dirty="0">
                  <a:solidFill>
                    <a:srgbClr val="00000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BF99D857-17C0-C64C-8A60-89DB8FE0BE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900" y="1552825"/>
                <a:ext cx="8712200" cy="4208588"/>
              </a:xfrm>
              <a:prstGeom prst="rect">
                <a:avLst/>
              </a:prstGeom>
              <a:blipFill>
                <a:blip r:embed="rId3"/>
                <a:stretch>
                  <a:fillRect l="-727" t="-904" r="-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EE0A36BF-9C73-3A49-AB76-A17F9E3CC137}"/>
              </a:ext>
            </a:extLst>
          </p:cNvPr>
          <p:cNvSpPr/>
          <p:nvPr/>
        </p:nvSpPr>
        <p:spPr>
          <a:xfrm>
            <a:off x="2057400" y="5684614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  <a:latin typeface="Times New Roman" charset="0"/>
                <a:ea typeface="Times New Roman" charset="0"/>
                <a:cs typeface="Times New Roman" charset="0"/>
              </a:rPr>
              <a:t>When solving a system of linear equations via LU with partial pivoting, the relative residual is guaranteed to be small!</a:t>
            </a:r>
          </a:p>
        </p:txBody>
      </p:sp>
    </p:spTree>
    <p:extLst>
      <p:ext uri="{BB962C8B-B14F-4D97-AF65-F5344CB8AC3E}">
        <p14:creationId xmlns:p14="http://schemas.microsoft.com/office/powerpoint/2010/main" val="11429546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148"/>
          <p:cNvSpPr txBox="1">
            <a:spLocks noChangeArrowheads="1"/>
          </p:cNvSpPr>
          <p:nvPr/>
        </p:nvSpPr>
        <p:spPr bwMode="auto">
          <a:xfrm>
            <a:off x="304800" y="250056"/>
            <a:ext cx="8183033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sz="40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Residual versus error</a:t>
            </a:r>
            <a:endParaRPr lang="en-US" sz="3600" b="1" dirty="0">
              <a:solidFill>
                <a:schemeClr val="accent2"/>
              </a:solidFill>
              <a:latin typeface="Times New Roman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51367" y="1219200"/>
            <a:ext cx="87122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rgbClr val="000000"/>
                </a:solidFill>
                <a:latin typeface="Times New Roman" charset="0"/>
                <a:ea typeface="Times New Roman" charset="0"/>
                <a:cs typeface="Times New Roman" charset="0"/>
              </a:rPr>
              <a:t>Let us first obtain the norm of the error:</a:t>
            </a:r>
          </a:p>
          <a:p>
            <a:endParaRPr lang="en-US" sz="2200" dirty="0">
              <a:solidFill>
                <a:srgbClr val="00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50989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148"/>
          <p:cNvSpPr txBox="1">
            <a:spLocks noChangeArrowheads="1"/>
          </p:cNvSpPr>
          <p:nvPr/>
        </p:nvSpPr>
        <p:spPr bwMode="auto">
          <a:xfrm>
            <a:off x="351367" y="250056"/>
            <a:ext cx="8183033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sz="40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Rule of thumb for conditioning</a:t>
            </a:r>
            <a:endParaRPr lang="en-US" sz="3600" b="1" dirty="0">
              <a:solidFill>
                <a:schemeClr val="accent2"/>
              </a:solidFill>
              <a:latin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351367" y="1143000"/>
                <a:ext cx="8712200" cy="483818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200" dirty="0">
                    <a:solidFill>
                      <a:srgbClr val="00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Suppose we want to find the solution </a:t>
                </a:r>
                <a14:m>
                  <m:oMath xmlns:m="http://schemas.openxmlformats.org/officeDocument/2006/math">
                    <m:r>
                      <a:rPr lang="en-US" sz="2200" b="1" i="1">
                        <a:solidFill>
                          <a:srgbClr val="000000"/>
                        </a:solidFill>
                        <a:latin typeface="Cambria Math" charset="0"/>
                        <a:ea typeface="Times New Roman" charset="0"/>
                        <a:cs typeface="Times New Roman" charset="0"/>
                      </a:rPr>
                      <m:t>𝒙</m:t>
                    </m:r>
                  </m:oMath>
                </a14:m>
                <a:r>
                  <a:rPr lang="en-US" sz="2200" dirty="0">
                    <a:solidFill>
                      <a:srgbClr val="00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to the linear system of equations </a:t>
                </a:r>
                <a14:m>
                  <m:oMath xmlns:m="http://schemas.openxmlformats.org/officeDocument/2006/math">
                    <m:r>
                      <a:rPr lang="en-US" sz="2200" b="1" i="1">
                        <a:solidFill>
                          <a:srgbClr val="000000"/>
                        </a:solidFill>
                        <a:latin typeface="Cambria Math" charset="0"/>
                        <a:ea typeface="Times New Roman" charset="0"/>
                        <a:cs typeface="Times New Roman" charset="0"/>
                      </a:rPr>
                      <m:t>𝑨</m:t>
                    </m:r>
                    <m:r>
                      <a:rPr lang="en-US" sz="2200" b="1" i="1">
                        <a:solidFill>
                          <a:srgbClr val="000000"/>
                        </a:solidFill>
                        <a:latin typeface="Cambria Math" charset="0"/>
                        <a:ea typeface="Times New Roman" charset="0"/>
                        <a:cs typeface="Times New Roman" charset="0"/>
                      </a:rPr>
                      <m:t> </m:t>
                    </m:r>
                    <m:r>
                      <a:rPr lang="en-US" sz="2200" b="1" i="1">
                        <a:solidFill>
                          <a:srgbClr val="000000"/>
                        </a:solidFill>
                        <a:latin typeface="Cambria Math" charset="0"/>
                        <a:cs typeface="Times New Roman" panose="02020603050405020304" pitchFamily="18" charset="0"/>
                      </a:rPr>
                      <m:t>𝒙</m:t>
                    </m:r>
                    <m:r>
                      <a:rPr lang="en-US" sz="2200" b="1" i="1">
                        <a:solidFill>
                          <a:srgbClr val="000000"/>
                        </a:solidFill>
                        <a:latin typeface="Cambria Math" charset="0"/>
                        <a:ea typeface="Times New Roman" charset="0"/>
                        <a:cs typeface="Times New Roman" charset="0"/>
                      </a:rPr>
                      <m:t>=</m:t>
                    </m:r>
                    <m:r>
                      <a:rPr lang="en-US" sz="2200" b="1" i="1">
                        <a:solidFill>
                          <a:srgbClr val="000000"/>
                        </a:solidFill>
                        <a:latin typeface="Cambria Math" charset="0"/>
                        <a:cs typeface="Times New Roman" panose="02020603050405020304" pitchFamily="18" charset="0"/>
                      </a:rPr>
                      <m:t>𝒃</m:t>
                    </m:r>
                  </m:oMath>
                </a14:m>
                <a:r>
                  <a:rPr lang="en-US" sz="22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using LU factorization with partial pivoting and backward/forward substitutions.</a:t>
                </a:r>
              </a:p>
              <a:p>
                <a:endParaRPr lang="en-US" sz="2200" dirty="0">
                  <a:solidFill>
                    <a:srgbClr val="00000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r>
                  <a:rPr lang="en-US" sz="2200" dirty="0">
                    <a:solidFill>
                      <a:srgbClr val="00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Suppose we compute the solution 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2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</m:ctrlPr>
                      </m:accPr>
                      <m:e>
                        <m:r>
                          <a:rPr lang="en-US" sz="2200" b="1" i="1" smtClean="0">
                            <a:solidFill>
                              <a:srgbClr val="00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𝒙</m:t>
                        </m:r>
                      </m:e>
                    </m:acc>
                    <m:r>
                      <a:rPr lang="en-US" sz="2200" b="0" i="1" smtClean="0">
                        <a:solidFill>
                          <a:srgbClr val="000000"/>
                        </a:solidFill>
                        <a:latin typeface="Cambria Math" charset="0"/>
                        <a:ea typeface="Times New Roman" charset="0"/>
                        <a:cs typeface="Times New Roman" charset="0"/>
                      </a:rPr>
                      <m:t>.</m:t>
                    </m:r>
                  </m:oMath>
                </a14:m>
                <a:endParaRPr lang="en-US" sz="2200" b="1" dirty="0">
                  <a:solidFill>
                    <a:srgbClr val="000000"/>
                  </a:solidFill>
                  <a:latin typeface="Times New Roman" charset="0"/>
                  <a:cs typeface="Times New Roman" panose="02020603050405020304" pitchFamily="18" charset="0"/>
                </a:endParaRPr>
              </a:p>
              <a:p>
                <a:pPr algn="ctr"/>
                <a:endParaRPr lang="en-US" sz="2200" b="1" dirty="0">
                  <a:solidFill>
                    <a:srgbClr val="000000"/>
                  </a:solidFill>
                  <a:latin typeface="Times New Roman" charset="0"/>
                  <a:cs typeface="Times New Roman" panose="02020603050405020304" pitchFamily="18" charset="0"/>
                </a:endParaRPr>
              </a:p>
              <a:p>
                <a:r>
                  <a:rPr lang="en-US" sz="2200" dirty="0">
                    <a:solidFill>
                      <a:srgbClr val="00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If the entries in </a:t>
                </a:r>
                <a14:m>
                  <m:oMath xmlns:m="http://schemas.openxmlformats.org/officeDocument/2006/math">
                    <m:r>
                      <a:rPr lang="en-US" sz="2200" b="1" i="1">
                        <a:solidFill>
                          <a:srgbClr val="000000"/>
                        </a:solidFill>
                        <a:latin typeface="Cambria Math" charset="0"/>
                        <a:ea typeface="Times New Roman" charset="0"/>
                        <a:cs typeface="Times New Roman" charset="0"/>
                      </a:rPr>
                      <m:t>𝑨</m:t>
                    </m:r>
                  </m:oMath>
                </a14:m>
                <a:r>
                  <a:rPr lang="en-US" sz="2200" dirty="0">
                    <a:solidFill>
                      <a:srgbClr val="00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200" b="1" i="1">
                        <a:solidFill>
                          <a:srgbClr val="000000"/>
                        </a:solidFill>
                        <a:latin typeface="Cambria Math" charset="0"/>
                        <a:ea typeface="Times New Roman" charset="0"/>
                        <a:cs typeface="Times New Roman" charset="0"/>
                      </a:rPr>
                      <m:t>𝒃</m:t>
                    </m:r>
                  </m:oMath>
                </a14:m>
                <a:r>
                  <a:rPr lang="en-US" sz="2200" dirty="0">
                    <a:solidFill>
                      <a:srgbClr val="00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are accurate to S decimal digits, </a:t>
                </a:r>
              </a:p>
              <a:p>
                <a:endParaRPr lang="en-US" sz="2200" dirty="0">
                  <a:solidFill>
                    <a:srgbClr val="00000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r>
                  <a:rPr lang="en-US" sz="2200" dirty="0">
                    <a:solidFill>
                      <a:srgbClr val="00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and </a:t>
                </a:r>
                <a14:m>
                  <m:oMath xmlns:m="http://schemas.openxmlformats.org/officeDocument/2006/math">
                    <m:r>
                      <a:rPr lang="en-US" sz="2200" i="1" dirty="0">
                        <a:solidFill>
                          <a:srgbClr val="0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𝑐𝑜𝑛𝑑</m:t>
                    </m:r>
                    <m:d>
                      <m:dPr>
                        <m:ctrlPr>
                          <a:rPr lang="en-US" sz="2200" b="1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sz="2200" b="1" i="1" dirty="0">
                            <a:solidFill>
                              <a:srgbClr val="0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𝑨</m:t>
                        </m:r>
                      </m:e>
                    </m:d>
                    <m:r>
                      <a:rPr lang="en-US" sz="2200" b="1" i="1" dirty="0" smtClean="0">
                        <a:solidFill>
                          <a:srgbClr val="000000"/>
                        </a:solidFill>
                        <a:latin typeface="Cambria Math" charset="0"/>
                        <a:cs typeface="Times New Roman" panose="02020603050405020304" pitchFamily="18" charset="0"/>
                      </a:rPr>
                      <m:t>=</m:t>
                    </m:r>
                    <m:sSup>
                      <m:sSupPr>
                        <m:ctrlPr>
                          <a:rPr lang="en-US" sz="2200" b="1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200" b="1" i="1" dirty="0" smtClean="0">
                            <a:solidFill>
                              <a:srgbClr val="0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𝟏𝟎</m:t>
                        </m:r>
                      </m:e>
                      <m:sup>
                        <m:r>
                          <a:rPr lang="en-US" sz="2200" b="1" i="1" dirty="0" smtClean="0">
                            <a:solidFill>
                              <a:srgbClr val="0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𝑾</m:t>
                        </m:r>
                      </m:sup>
                    </m:sSup>
                  </m:oMath>
                </a14:m>
                <a:r>
                  <a:rPr lang="en-US" sz="2200" dirty="0">
                    <a:solidFill>
                      <a:srgbClr val="00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, </a:t>
                </a:r>
              </a:p>
              <a:p>
                <a:endParaRPr lang="en-US" sz="2200" dirty="0">
                  <a:solidFill>
                    <a:srgbClr val="00000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r>
                  <a:rPr lang="en-US" sz="2200" dirty="0">
                    <a:solidFill>
                      <a:srgbClr val="00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then the elements of the solution vector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</m:ctrlPr>
                      </m:accPr>
                      <m:e>
                        <m:r>
                          <a:rPr lang="en-US" sz="2200" b="1" i="1">
                            <a:solidFill>
                              <a:srgbClr val="00000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𝒙</m:t>
                        </m:r>
                      </m:e>
                    </m:acc>
                  </m:oMath>
                </a14:m>
                <a:r>
                  <a:rPr lang="en-US" sz="2200" dirty="0">
                    <a:solidFill>
                      <a:srgbClr val="00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will be accurate to about </a:t>
                </a:r>
              </a:p>
              <a:p>
                <a:endParaRPr lang="en-US" sz="2200" dirty="0">
                  <a:solidFill>
                    <a:srgbClr val="00000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 smtClean="0">
                          <a:solidFill>
                            <a:srgbClr val="000000"/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𝑆</m:t>
                      </m:r>
                      <m:r>
                        <a:rPr lang="en-US" sz="2200" b="0" i="1" smtClean="0">
                          <a:solidFill>
                            <a:srgbClr val="000000"/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−</m:t>
                      </m:r>
                      <m:r>
                        <a:rPr lang="en-US" sz="2200" b="0" i="1" smtClean="0">
                          <a:solidFill>
                            <a:srgbClr val="000000"/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𝑊</m:t>
                      </m:r>
                    </m:oMath>
                  </m:oMathPara>
                </a14:m>
                <a:endParaRPr lang="en-US" sz="2200" dirty="0">
                  <a:solidFill>
                    <a:srgbClr val="00000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r>
                  <a:rPr lang="en-US" sz="2200" dirty="0">
                    <a:solidFill>
                      <a:srgbClr val="00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decimal digits</a:t>
                </a: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367" y="1143000"/>
                <a:ext cx="8712200" cy="4838184"/>
              </a:xfrm>
              <a:prstGeom prst="rect">
                <a:avLst/>
              </a:prstGeom>
              <a:blipFill rotWithShape="0">
                <a:blip r:embed="rId3"/>
                <a:stretch>
                  <a:fillRect l="-910" t="-2018" r="-1190"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42860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b="54360"/>
          <a:stretch/>
        </p:blipFill>
        <p:spPr>
          <a:xfrm>
            <a:off x="5443" y="4233672"/>
            <a:ext cx="4800600" cy="262432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1" y="38100"/>
            <a:ext cx="8458200" cy="42291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2"/>
          <a:srcRect t="50489" r="8192" b="6076"/>
          <a:stretch/>
        </p:blipFill>
        <p:spPr>
          <a:xfrm>
            <a:off x="4572001" y="4267200"/>
            <a:ext cx="4572000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2967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148"/>
          <p:cNvSpPr txBox="1">
            <a:spLocks noChangeArrowheads="1"/>
          </p:cNvSpPr>
          <p:nvPr/>
        </p:nvSpPr>
        <p:spPr bwMode="auto">
          <a:xfrm>
            <a:off x="381000" y="304800"/>
            <a:ext cx="906780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sz="40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Numerical experiments</a:t>
            </a:r>
            <a:endParaRPr lang="en-US" sz="3600" b="1" dirty="0">
              <a:solidFill>
                <a:schemeClr val="accent2"/>
              </a:solidFill>
              <a:latin typeface="Times New Roman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81000" y="1219200"/>
            <a:ext cx="85344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Times New Roman" charset="0"/>
                <a:ea typeface="Times New Roman" charset="0"/>
                <a:cs typeface="Times New Roman" charset="0"/>
              </a:rPr>
              <a:t>Input</a:t>
            </a: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 has uncertainties:</a:t>
            </a:r>
          </a:p>
          <a:p>
            <a:endParaRPr lang="en-US" sz="24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Errors due to representation with finite precision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Error in the sampling</a:t>
            </a:r>
          </a:p>
          <a:p>
            <a:endParaRPr lang="en-US" sz="2400" dirty="0">
              <a:solidFill>
                <a:srgbClr val="000000"/>
              </a:solidFill>
              <a:latin typeface="Cambria Math" charset="0"/>
              <a:ea typeface="Times New Roman" charset="0"/>
              <a:cs typeface="Times New Roman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Cambria Math" charset="0"/>
                <a:ea typeface="Times New Roman" charset="0"/>
                <a:cs typeface="Times New Roman" charset="0"/>
              </a:rPr>
              <a:t>Once you select your numerical method , how much error should you expect to see in your </a:t>
            </a:r>
            <a:r>
              <a:rPr lang="en-US" sz="2400" b="1" dirty="0">
                <a:solidFill>
                  <a:srgbClr val="000000"/>
                </a:solidFill>
                <a:latin typeface="Cambria Math" charset="0"/>
                <a:ea typeface="Times New Roman" charset="0"/>
                <a:cs typeface="Times New Roman" charset="0"/>
              </a:rPr>
              <a:t>output?</a:t>
            </a:r>
          </a:p>
          <a:p>
            <a:endParaRPr lang="en-US" sz="2400" b="1" i="1" dirty="0">
              <a:solidFill>
                <a:srgbClr val="000000"/>
              </a:solidFill>
              <a:latin typeface="Cambria Math" charset="0"/>
              <a:ea typeface="Times New Roman" charset="0"/>
              <a:cs typeface="Times New Roman" charset="0"/>
            </a:endParaRPr>
          </a:p>
          <a:p>
            <a:r>
              <a:rPr lang="en-US" sz="2400" b="1" i="1" dirty="0">
                <a:solidFill>
                  <a:srgbClr val="000000"/>
                </a:solidFill>
                <a:latin typeface="Cambria Math" charset="0"/>
                <a:ea typeface="Times New Roman" charset="0"/>
                <a:cs typeface="Times New Roman" charset="0"/>
              </a:rPr>
              <a:t>Is your method sensitive to errors (perturbation) in the input?</a:t>
            </a:r>
          </a:p>
        </p:txBody>
      </p:sp>
      <p:sp>
        <p:nvSpPr>
          <p:cNvPr id="5" name="Rectangle 4"/>
          <p:cNvSpPr/>
          <p:nvPr/>
        </p:nvSpPr>
        <p:spPr>
          <a:xfrm>
            <a:off x="5163726" y="6368534"/>
            <a:ext cx="36950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Demo “</a:t>
            </a:r>
            <a:r>
              <a:rPr lang="en-US" dirty="0" err="1"/>
              <a:t>HilbertMatrix-ConditionNumber</a:t>
            </a:r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67139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148"/>
          <p:cNvSpPr txBox="1">
            <a:spLocks noChangeArrowheads="1"/>
          </p:cNvSpPr>
          <p:nvPr/>
        </p:nvSpPr>
        <p:spPr bwMode="auto">
          <a:xfrm>
            <a:off x="173567" y="271828"/>
            <a:ext cx="906780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sz="40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Sensitivity of Solutions of Linear Systems</a:t>
            </a:r>
            <a:endParaRPr lang="en-US" sz="3600" b="1" dirty="0">
              <a:solidFill>
                <a:schemeClr val="accent2"/>
              </a:solidFill>
              <a:latin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351367" y="990600"/>
                <a:ext cx="8712200" cy="212365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200" dirty="0">
                    <a:solidFill>
                      <a:srgbClr val="00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Suppose we start with a non-singular system of linear equations </a:t>
                </a:r>
                <a14:m>
                  <m:oMath xmlns:m="http://schemas.openxmlformats.org/officeDocument/2006/math">
                    <m:r>
                      <a:rPr lang="en-US" sz="2200">
                        <a:solidFill>
                          <a:srgbClr val="000000"/>
                        </a:solidFill>
                        <a:latin typeface="Cambria Math" charset="0"/>
                        <a:ea typeface="Times New Roman" charset="0"/>
                        <a:cs typeface="Times New Roman" charset="0"/>
                      </a:rPr>
                      <m:t>𝑨</m:t>
                    </m:r>
                    <m:r>
                      <a:rPr lang="en-US" sz="2200">
                        <a:solidFill>
                          <a:srgbClr val="000000"/>
                        </a:solidFill>
                        <a:latin typeface="Cambria Math" charset="0"/>
                        <a:ea typeface="Times New Roman" charset="0"/>
                        <a:cs typeface="Times New Roman" charset="0"/>
                      </a:rPr>
                      <m:t> </m:t>
                    </m:r>
                    <m:r>
                      <a:rPr lang="en-US" sz="2200">
                        <a:solidFill>
                          <a:srgbClr val="000000"/>
                        </a:solidFill>
                        <a:latin typeface="Cambria Math" charset="0"/>
                        <a:ea typeface="Times New Roman" charset="0"/>
                        <a:cs typeface="Times New Roman" charset="0"/>
                      </a:rPr>
                      <m:t>𝒙</m:t>
                    </m:r>
                    <m:r>
                      <a:rPr lang="en-US" sz="2200">
                        <a:solidFill>
                          <a:srgbClr val="000000"/>
                        </a:solidFill>
                        <a:latin typeface="Cambria Math" charset="0"/>
                        <a:ea typeface="Times New Roman" charset="0"/>
                        <a:cs typeface="Times New Roman" charset="0"/>
                      </a:rPr>
                      <m:t>=</m:t>
                    </m:r>
                    <m:r>
                      <a:rPr lang="en-US" sz="2200">
                        <a:solidFill>
                          <a:srgbClr val="000000"/>
                        </a:solidFill>
                        <a:latin typeface="Cambria Math" charset="0"/>
                        <a:ea typeface="Times New Roman" charset="0"/>
                        <a:cs typeface="Times New Roman" charset="0"/>
                      </a:rPr>
                      <m:t>𝒃</m:t>
                    </m:r>
                  </m:oMath>
                </a14:m>
                <a:r>
                  <a:rPr lang="en-US" sz="2200" dirty="0">
                    <a:solidFill>
                      <a:srgbClr val="00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.</a:t>
                </a:r>
              </a:p>
              <a:p>
                <a:endParaRPr lang="en-US" sz="2200" dirty="0">
                  <a:solidFill>
                    <a:srgbClr val="00000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r>
                  <a:rPr lang="en-US" sz="2200" dirty="0">
                    <a:solidFill>
                      <a:srgbClr val="00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We change the right-hand side vector </a:t>
                </a:r>
                <a14:m>
                  <m:oMath xmlns:m="http://schemas.openxmlformats.org/officeDocument/2006/math">
                    <m:r>
                      <a:rPr lang="en-US" sz="2200" b="1" i="1">
                        <a:solidFill>
                          <a:srgbClr val="000000"/>
                        </a:solidFill>
                        <a:latin typeface="Cambria Math" charset="0"/>
                        <a:ea typeface="Times New Roman" charset="0"/>
                        <a:cs typeface="Times New Roman" charset="0"/>
                      </a:rPr>
                      <m:t>𝒃</m:t>
                    </m:r>
                  </m:oMath>
                </a14:m>
                <a:r>
                  <a:rPr lang="en-US" sz="2200" dirty="0">
                    <a:solidFill>
                      <a:srgbClr val="00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(input) by a small amount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200" b="1" i="1">
                        <a:solidFill>
                          <a:srgbClr val="0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Δ</m:t>
                    </m:r>
                    <m:r>
                      <a:rPr lang="en-US" sz="2200" b="1" i="1">
                        <a:solidFill>
                          <a:srgbClr val="000000"/>
                        </a:solidFill>
                        <a:latin typeface="Cambria Math" charset="0"/>
                        <a:cs typeface="Times New Roman" panose="02020603050405020304" pitchFamily="18" charset="0"/>
                      </a:rPr>
                      <m:t>𝒃</m:t>
                    </m:r>
                  </m:oMath>
                </a14:m>
                <a:r>
                  <a:rPr lang="en-US" sz="2200" dirty="0">
                    <a:solidFill>
                      <a:srgbClr val="00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.</a:t>
                </a:r>
              </a:p>
              <a:p>
                <a:endParaRPr lang="en-US" sz="2200" dirty="0">
                  <a:solidFill>
                    <a:srgbClr val="00000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r>
                  <a:rPr lang="en-US" sz="2200" dirty="0">
                    <a:solidFill>
                      <a:srgbClr val="00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How much the solution </a:t>
                </a:r>
                <a14:m>
                  <m:oMath xmlns:m="http://schemas.openxmlformats.org/officeDocument/2006/math">
                    <m:r>
                      <a:rPr lang="en-US" sz="2200" b="1" i="1">
                        <a:solidFill>
                          <a:srgbClr val="000000"/>
                        </a:solidFill>
                        <a:latin typeface="Cambria Math" charset="0"/>
                        <a:cs typeface="Times New Roman" panose="02020603050405020304" pitchFamily="18" charset="0"/>
                      </a:rPr>
                      <m:t>𝒙</m:t>
                    </m:r>
                    <m:r>
                      <a:rPr lang="en-US" sz="2200" b="1" i="1">
                        <a:solidFill>
                          <a:srgbClr val="000000"/>
                        </a:solidFill>
                        <a:latin typeface="Cambria Math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sz="2200" dirty="0">
                    <a:solidFill>
                      <a:srgbClr val="00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(output) changes, i.e., how large is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200" b="1" i="1">
                        <a:solidFill>
                          <a:srgbClr val="0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Δ</m:t>
                    </m:r>
                    <m:r>
                      <a:rPr lang="en-US" sz="2200" b="1" i="1">
                        <a:solidFill>
                          <a:srgbClr val="000000"/>
                        </a:solidFill>
                        <a:latin typeface="Cambria Math" charset="0"/>
                        <a:cs typeface="Times New Roman" panose="02020603050405020304" pitchFamily="18" charset="0"/>
                      </a:rPr>
                      <m:t>𝒙</m:t>
                    </m:r>
                  </m:oMath>
                </a14:m>
                <a:r>
                  <a:rPr lang="en-US" sz="2200" dirty="0">
                    <a:solidFill>
                      <a:srgbClr val="00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?</a:t>
                </a:r>
              </a:p>
              <a:p>
                <a:endParaRPr lang="en-US" sz="22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367" y="990600"/>
                <a:ext cx="8712200" cy="2123658"/>
              </a:xfrm>
              <a:prstGeom prst="rect">
                <a:avLst/>
              </a:prstGeom>
              <a:blipFill>
                <a:blip r:embed="rId3"/>
                <a:stretch>
                  <a:fillRect l="-873" t="-17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F656EF3C-215E-0C4C-AE4E-C9E0BDC5DDC4}"/>
                  </a:ext>
                </a:extLst>
              </p:cNvPr>
              <p:cNvSpPr/>
              <p:nvPr/>
            </p:nvSpPr>
            <p:spPr>
              <a:xfrm>
                <a:off x="205397" y="3128038"/>
                <a:ext cx="7924800" cy="67448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b="1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dirty="0">
                              <a:solidFill>
                                <a:srgbClr val="00000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Output</m:t>
                          </m:r>
                          <m:r>
                            <a:rPr lang="en-US" dirty="0">
                              <a:solidFill>
                                <a:srgbClr val="00000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dirty="0">
                              <a:solidFill>
                                <a:srgbClr val="00000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Relative</m:t>
                          </m:r>
                          <m:r>
                            <a:rPr lang="en-US" dirty="0">
                              <a:solidFill>
                                <a:srgbClr val="00000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dirty="0">
                              <a:solidFill>
                                <a:srgbClr val="00000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error</m:t>
                          </m:r>
                          <m:r>
                            <m:rPr>
                              <m:nor/>
                            </m:rPr>
                            <a:rPr lang="en-US" dirty="0">
                              <a:solidFill>
                                <a:srgbClr val="000000"/>
                              </a:solidFill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m:t> 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dirty="0">
                              <a:solidFill>
                                <a:srgbClr val="00000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Input</m:t>
                          </m:r>
                          <m:r>
                            <a:rPr lang="en-US" dirty="0">
                              <a:solidFill>
                                <a:srgbClr val="00000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dirty="0">
                              <a:solidFill>
                                <a:srgbClr val="00000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Relative</m:t>
                          </m:r>
                          <m:r>
                            <a:rPr lang="en-US" dirty="0">
                              <a:solidFill>
                                <a:srgbClr val="00000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dirty="0">
                              <a:solidFill>
                                <a:srgbClr val="00000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error</m:t>
                          </m:r>
                        </m:den>
                      </m:f>
                      <m:r>
                        <a:rPr lang="en-US" b="1" i="1" dirty="0">
                          <a:solidFill>
                            <a:srgbClr val="000000"/>
                          </a:solidFill>
                          <a:latin typeface="Cambria Math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mr-IN" b="1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‖"/>
                              <m:endChr m:val="‖"/>
                              <m:ctrlPr>
                                <a:rPr lang="mr-IN" b="1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l-GR" b="1" i="1">
                                  <a:solidFill>
                                    <a:srgbClr val="00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Δ</m:t>
                              </m:r>
                              <m:r>
                                <a:rPr lang="en-US" b="1" i="1">
                                  <a:solidFill>
                                    <a:srgbClr val="000000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  <m:t>𝒙</m:t>
                              </m:r>
                              <m:r>
                                <m:rPr>
                                  <m:nor/>
                                </m:rPr>
                                <a:rPr lang="en-US" b="1" dirty="0">
                                  <a:solidFill>
                                    <a:srgbClr val="000000"/>
                                  </a:solidFill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US" b="1" i="1" dirty="0">
                              <a:solidFill>
                                <a:srgbClr val="000000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  <m:t>/</m:t>
                          </m:r>
                          <m:d>
                            <m:dPr>
                              <m:begChr m:val="‖"/>
                              <m:endChr m:val="‖"/>
                              <m:ctrlPr>
                                <a:rPr lang="en-US" b="1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dirty="0">
                                  <a:solidFill>
                                    <a:srgbClr val="000000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  <m:t>𝒙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mr-IN" b="1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l-GR" b="1" i="1">
                                  <a:solidFill>
                                    <a:srgbClr val="00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Δ</m:t>
                              </m:r>
                              <m:r>
                                <a:rPr lang="en-US" b="1" i="1">
                                  <a:solidFill>
                                    <a:srgbClr val="000000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  <m:t>𝒃</m:t>
                              </m:r>
                              <m:r>
                                <m:rPr>
                                  <m:nor/>
                                </m:rPr>
                                <a:rPr lang="en-US" dirty="0">
                                  <a:solidFill>
                                    <a:srgbClr val="000000"/>
                                  </a:solidFill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US" b="1" i="1" dirty="0">
                              <a:solidFill>
                                <a:srgbClr val="000000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  <m:t>/</m:t>
                          </m:r>
                          <m:d>
                            <m:dPr>
                              <m:begChr m:val="‖"/>
                              <m:endChr m:val="‖"/>
                              <m:ctrlPr>
                                <a:rPr lang="en-US" b="1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dirty="0">
                                  <a:solidFill>
                                    <a:srgbClr val="000000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  <m:t>𝒃</m:t>
                              </m:r>
                            </m:e>
                          </m:d>
                        </m:den>
                      </m:f>
                      <m:r>
                        <a:rPr lang="en-US" b="1" i="1" dirty="0">
                          <a:solidFill>
                            <a:srgbClr val="000000"/>
                          </a:solidFill>
                          <a:latin typeface="Cambria Math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mr-IN" b="1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‖"/>
                              <m:endChr m:val="‖"/>
                              <m:ctrlPr>
                                <a:rPr lang="mr-IN" b="1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l-GR" b="1" i="1">
                                  <a:solidFill>
                                    <a:srgbClr val="00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Δ</m:t>
                              </m:r>
                              <m:r>
                                <a:rPr lang="en-US" b="1" i="1">
                                  <a:solidFill>
                                    <a:srgbClr val="000000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  <m:t>𝒙</m:t>
                              </m:r>
                              <m:r>
                                <m:rPr>
                                  <m:nor/>
                                </m:rPr>
                                <a:rPr lang="en-US" b="1" dirty="0">
                                  <a:solidFill>
                                    <a:srgbClr val="000000"/>
                                  </a:solidFill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US" b="1" i="1" dirty="0">
                              <a:solidFill>
                                <a:srgbClr val="000000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d>
                            <m:dPr>
                              <m:begChr m:val="‖"/>
                              <m:endChr m:val="‖"/>
                              <m:ctrlPr>
                                <a:rPr lang="en-US" b="1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dirty="0">
                                  <a:solidFill>
                                    <a:srgbClr val="000000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  <m:t>𝒃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mr-IN" b="1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l-GR" b="1" i="1">
                                  <a:solidFill>
                                    <a:srgbClr val="00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Δ</m:t>
                              </m:r>
                              <m:r>
                                <a:rPr lang="en-US" b="1" i="1">
                                  <a:solidFill>
                                    <a:srgbClr val="000000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  <m:t>𝒃</m:t>
                              </m:r>
                              <m:r>
                                <m:rPr>
                                  <m:nor/>
                                </m:rPr>
                                <a:rPr lang="en-US" dirty="0">
                                  <a:solidFill>
                                    <a:srgbClr val="000000"/>
                                  </a:solidFill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US" b="1" i="1" dirty="0">
                              <a:solidFill>
                                <a:srgbClr val="000000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d>
                            <m:dPr>
                              <m:begChr m:val="‖"/>
                              <m:endChr m:val="‖"/>
                              <m:ctrlPr>
                                <a:rPr lang="en-US" b="1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dirty="0">
                                  <a:solidFill>
                                    <a:srgbClr val="000000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  <m:t>𝒙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b="1" i="1" dirty="0">
                  <a:solidFill>
                    <a:srgbClr val="000000"/>
                  </a:solidFill>
                  <a:latin typeface="Cambria Math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F656EF3C-215E-0C4C-AE4E-C9E0BDC5DD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397" y="3128038"/>
                <a:ext cx="7924800" cy="674480"/>
              </a:xfrm>
              <a:prstGeom prst="rect">
                <a:avLst/>
              </a:prstGeom>
              <a:blipFill>
                <a:blip r:embed="rId4"/>
                <a:stretch>
                  <a:fillRect t="-1852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631879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148"/>
          <p:cNvSpPr txBox="1">
            <a:spLocks noChangeArrowheads="1"/>
          </p:cNvSpPr>
          <p:nvPr/>
        </p:nvSpPr>
        <p:spPr bwMode="auto">
          <a:xfrm>
            <a:off x="173567" y="271828"/>
            <a:ext cx="906780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sz="40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Sensitivity </a:t>
            </a:r>
            <a:r>
              <a:rPr lang="en-US" sz="40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of Solutions of Linear Systems</a:t>
            </a:r>
            <a:endParaRPr lang="en-US" sz="3600" b="1" dirty="0">
              <a:solidFill>
                <a:schemeClr val="accent2"/>
              </a:solidFill>
              <a:latin typeface="Times New Roman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37EC1902-5671-0649-8270-1247E036654A}"/>
                  </a:ext>
                </a:extLst>
              </p:cNvPr>
              <p:cNvSpPr/>
              <p:nvPr/>
            </p:nvSpPr>
            <p:spPr>
              <a:xfrm>
                <a:off x="304800" y="1295400"/>
                <a:ext cx="7924800" cy="67448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b="1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dirty="0">
                              <a:solidFill>
                                <a:srgbClr val="00000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Output</m:t>
                          </m:r>
                          <m:r>
                            <a:rPr lang="en-US" dirty="0">
                              <a:solidFill>
                                <a:srgbClr val="00000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dirty="0">
                              <a:solidFill>
                                <a:srgbClr val="00000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Relative</m:t>
                          </m:r>
                          <m:r>
                            <a:rPr lang="en-US" dirty="0">
                              <a:solidFill>
                                <a:srgbClr val="00000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dirty="0">
                              <a:solidFill>
                                <a:srgbClr val="00000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error</m:t>
                          </m:r>
                          <m:r>
                            <m:rPr>
                              <m:nor/>
                            </m:rPr>
                            <a:rPr lang="en-US" dirty="0">
                              <a:solidFill>
                                <a:srgbClr val="000000"/>
                              </a:solidFill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m:t> 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dirty="0">
                              <a:solidFill>
                                <a:srgbClr val="00000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Input</m:t>
                          </m:r>
                          <m:r>
                            <a:rPr lang="en-US" dirty="0">
                              <a:solidFill>
                                <a:srgbClr val="00000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dirty="0">
                              <a:solidFill>
                                <a:srgbClr val="00000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Relative</m:t>
                          </m:r>
                          <m:r>
                            <a:rPr lang="en-US" dirty="0">
                              <a:solidFill>
                                <a:srgbClr val="00000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dirty="0">
                              <a:solidFill>
                                <a:srgbClr val="00000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error</m:t>
                          </m:r>
                        </m:den>
                      </m:f>
                      <m:r>
                        <a:rPr lang="en-US" b="1" i="1" dirty="0">
                          <a:solidFill>
                            <a:srgbClr val="000000"/>
                          </a:solidFill>
                          <a:latin typeface="Cambria Math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mr-IN" b="1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‖"/>
                              <m:endChr m:val="‖"/>
                              <m:ctrlPr>
                                <a:rPr lang="mr-IN" b="1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l-GR" b="1" i="1">
                                  <a:solidFill>
                                    <a:srgbClr val="00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Δ</m:t>
                              </m:r>
                              <m:r>
                                <a:rPr lang="en-US" b="1" i="1">
                                  <a:solidFill>
                                    <a:srgbClr val="000000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  <m:t>𝒙</m:t>
                              </m:r>
                              <m:r>
                                <m:rPr>
                                  <m:nor/>
                                </m:rPr>
                                <a:rPr lang="en-US" b="1" dirty="0">
                                  <a:solidFill>
                                    <a:srgbClr val="000000"/>
                                  </a:solidFill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US" b="1" i="1" dirty="0">
                              <a:solidFill>
                                <a:srgbClr val="000000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  <m:t>/</m:t>
                          </m:r>
                          <m:d>
                            <m:dPr>
                              <m:begChr m:val="‖"/>
                              <m:endChr m:val="‖"/>
                              <m:ctrlPr>
                                <a:rPr lang="en-US" b="1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dirty="0">
                                  <a:solidFill>
                                    <a:srgbClr val="000000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  <m:t>𝒙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mr-IN" b="1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l-GR" b="1" i="1">
                                  <a:solidFill>
                                    <a:srgbClr val="00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Δ</m:t>
                              </m:r>
                              <m:r>
                                <a:rPr lang="en-US" b="1" i="1">
                                  <a:solidFill>
                                    <a:srgbClr val="000000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  <m:t>𝒃</m:t>
                              </m:r>
                              <m:r>
                                <m:rPr>
                                  <m:nor/>
                                </m:rPr>
                                <a:rPr lang="en-US" dirty="0">
                                  <a:solidFill>
                                    <a:srgbClr val="000000"/>
                                  </a:solidFill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US" b="1" i="1" dirty="0">
                              <a:solidFill>
                                <a:srgbClr val="000000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  <m:t>/</m:t>
                          </m:r>
                          <m:d>
                            <m:dPr>
                              <m:begChr m:val="‖"/>
                              <m:endChr m:val="‖"/>
                              <m:ctrlPr>
                                <a:rPr lang="en-US" b="1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dirty="0">
                                  <a:solidFill>
                                    <a:srgbClr val="000000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  <m:t>𝒃</m:t>
                              </m:r>
                            </m:e>
                          </m:d>
                        </m:den>
                      </m:f>
                      <m:r>
                        <a:rPr lang="en-US" b="1" i="1" dirty="0">
                          <a:solidFill>
                            <a:srgbClr val="000000"/>
                          </a:solidFill>
                          <a:latin typeface="Cambria Math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mr-IN" b="1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‖"/>
                              <m:endChr m:val="‖"/>
                              <m:ctrlPr>
                                <a:rPr lang="mr-IN" b="1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l-GR" b="1" i="1">
                                  <a:solidFill>
                                    <a:srgbClr val="00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Δ</m:t>
                              </m:r>
                              <m:r>
                                <a:rPr lang="en-US" b="1" i="1">
                                  <a:solidFill>
                                    <a:srgbClr val="000000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  <m:t>𝒙</m:t>
                              </m:r>
                              <m:r>
                                <m:rPr>
                                  <m:nor/>
                                </m:rPr>
                                <a:rPr lang="en-US" b="1" dirty="0">
                                  <a:solidFill>
                                    <a:srgbClr val="000000"/>
                                  </a:solidFill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US" b="1" i="1" dirty="0">
                              <a:solidFill>
                                <a:srgbClr val="000000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d>
                            <m:dPr>
                              <m:begChr m:val="‖"/>
                              <m:endChr m:val="‖"/>
                              <m:ctrlPr>
                                <a:rPr lang="en-US" b="1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dirty="0">
                                  <a:solidFill>
                                    <a:srgbClr val="000000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  <m:t>𝒃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mr-IN" b="1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l-GR" b="1" i="1">
                                  <a:solidFill>
                                    <a:srgbClr val="00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Δ</m:t>
                              </m:r>
                              <m:r>
                                <a:rPr lang="en-US" b="1" i="1">
                                  <a:solidFill>
                                    <a:srgbClr val="000000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  <m:t>𝒃</m:t>
                              </m:r>
                              <m:r>
                                <m:rPr>
                                  <m:nor/>
                                </m:rPr>
                                <a:rPr lang="en-US" dirty="0">
                                  <a:solidFill>
                                    <a:srgbClr val="000000"/>
                                  </a:solidFill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US" b="1" i="1" dirty="0">
                              <a:solidFill>
                                <a:srgbClr val="000000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d>
                            <m:dPr>
                              <m:begChr m:val="‖"/>
                              <m:endChr m:val="‖"/>
                              <m:ctrlPr>
                                <a:rPr lang="en-US" b="1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dirty="0">
                                  <a:solidFill>
                                    <a:srgbClr val="000000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  <m:t>𝒙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b="1" i="1" dirty="0">
                  <a:solidFill>
                    <a:srgbClr val="000000"/>
                  </a:solidFill>
                  <a:latin typeface="Cambria Math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37EC1902-5671-0649-8270-1247E03665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" y="1295400"/>
                <a:ext cx="7924800" cy="674480"/>
              </a:xfrm>
              <a:prstGeom prst="rect">
                <a:avLst/>
              </a:prstGeom>
              <a:blipFill>
                <a:blip r:embed="rId3"/>
                <a:stretch>
                  <a:fillRect t="-1852" b="-92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EA54D642-4F26-8F48-8A0E-BADAF8797F33}"/>
                  </a:ext>
                </a:extLst>
              </p:cNvPr>
              <p:cNvSpPr/>
              <p:nvPr/>
            </p:nvSpPr>
            <p:spPr>
              <a:xfrm>
                <a:off x="304800" y="2285566"/>
                <a:ext cx="2632451" cy="6649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b="1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dirty="0">
                              <a:solidFill>
                                <a:srgbClr val="00000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Output</m:t>
                          </m:r>
                          <m:r>
                            <a:rPr lang="en-US" dirty="0">
                              <a:solidFill>
                                <a:srgbClr val="00000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dirty="0">
                              <a:solidFill>
                                <a:srgbClr val="00000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Relative</m:t>
                          </m:r>
                          <m:r>
                            <a:rPr lang="en-US" dirty="0">
                              <a:solidFill>
                                <a:srgbClr val="00000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dirty="0">
                              <a:solidFill>
                                <a:srgbClr val="00000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error</m:t>
                          </m:r>
                          <m:r>
                            <m:rPr>
                              <m:nor/>
                            </m:rPr>
                            <a:rPr lang="en-US" dirty="0">
                              <a:solidFill>
                                <a:srgbClr val="000000"/>
                              </a:solidFill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m:t> 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dirty="0">
                              <a:solidFill>
                                <a:srgbClr val="00000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Input</m:t>
                          </m:r>
                          <m:r>
                            <a:rPr lang="en-US" dirty="0">
                              <a:solidFill>
                                <a:srgbClr val="00000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dirty="0">
                              <a:solidFill>
                                <a:srgbClr val="00000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Relative</m:t>
                          </m:r>
                          <m:r>
                            <a:rPr lang="en-US" dirty="0">
                              <a:solidFill>
                                <a:srgbClr val="00000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dirty="0">
                              <a:solidFill>
                                <a:srgbClr val="00000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error</m:t>
                          </m:r>
                        </m:den>
                      </m:f>
                      <m:r>
                        <a:rPr lang="en-US" b="1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Times New Roman" charset="0"/>
                          <a:cs typeface="Times New Roman" charset="0"/>
                        </a:rPr>
                        <m:t>=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EA54D642-4F26-8F48-8A0E-BADAF8797F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" y="2285566"/>
                <a:ext cx="2632451" cy="664926"/>
              </a:xfrm>
              <a:prstGeom prst="rect">
                <a:avLst/>
              </a:prstGeom>
              <a:blipFill>
                <a:blip r:embed="rId4"/>
                <a:stretch>
                  <a:fillRect t="-3774" b="-113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10473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5BCA4237-3C2B-B34F-8100-E043238B6290}"/>
                  </a:ext>
                </a:extLst>
              </p:cNvPr>
              <p:cNvSpPr/>
              <p:nvPr/>
            </p:nvSpPr>
            <p:spPr>
              <a:xfrm>
                <a:off x="2057400" y="1828800"/>
                <a:ext cx="4536306" cy="10468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sz="3000" b="1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‖"/>
                              <m:endChr m:val="‖"/>
                              <m:ctrlPr>
                                <a:rPr lang="mr-IN" sz="3000" b="1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l-GR" sz="3000" b="1" i="1">
                                  <a:solidFill>
                                    <a:srgbClr val="00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Δ</m:t>
                              </m:r>
                              <m:r>
                                <a:rPr lang="en-US" sz="3000" b="1" i="1">
                                  <a:solidFill>
                                    <a:srgbClr val="000000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  <m:t>𝒙</m:t>
                              </m:r>
                              <m:r>
                                <m:rPr>
                                  <m:nor/>
                                </m:rPr>
                                <a:rPr lang="en-US" sz="3000" b="1" dirty="0">
                                  <a:solidFill>
                                    <a:srgbClr val="000000"/>
                                  </a:solidFill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sz="3000" b="1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000" b="1" i="1" dirty="0">
                                  <a:solidFill>
                                    <a:srgbClr val="000000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  <m:t>𝒙</m:t>
                              </m:r>
                            </m:e>
                          </m:d>
                        </m:den>
                      </m:f>
                      <m:r>
                        <a:rPr lang="en-US" sz="3000" b="1" i="1" dirty="0">
                          <a:solidFill>
                            <a:srgbClr val="00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≤</m:t>
                      </m:r>
                      <m:d>
                        <m:dPr>
                          <m:begChr m:val="‖"/>
                          <m:endChr m:val="‖"/>
                          <m:ctrlPr>
                            <a:rPr lang="mr-IN" sz="3000" b="1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mr-IN" sz="3000" b="1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000" b="1" i="1" dirty="0">
                                  <a:solidFill>
                                    <a:srgbClr val="000000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  <m:t>𝑨</m:t>
                              </m:r>
                            </m:e>
                            <m:sup>
                              <m:r>
                                <a:rPr lang="en-US" sz="3000" i="1" dirty="0">
                                  <a:solidFill>
                                    <a:srgbClr val="000000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sup>
                          </m:sSup>
                        </m:e>
                      </m:d>
                      <m:r>
                        <a:rPr lang="en-US" sz="3000" b="1" i="1" dirty="0">
                          <a:solidFill>
                            <a:srgbClr val="000000"/>
                          </a:solidFill>
                          <a:latin typeface="Cambria Math" charset="0"/>
                          <a:cs typeface="Times New Roman" panose="02020603050405020304" pitchFamily="18" charset="0"/>
                        </a:rPr>
                        <m:t> </m:t>
                      </m:r>
                      <m:d>
                        <m:dPr>
                          <m:begChr m:val="‖"/>
                          <m:endChr m:val="‖"/>
                          <m:ctrlPr>
                            <a:rPr lang="en-US" sz="3000" b="1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3000" b="1" i="1" dirty="0">
                              <a:solidFill>
                                <a:srgbClr val="000000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  <m:t>𝑨</m:t>
                          </m:r>
                        </m:e>
                      </m:d>
                      <m:r>
                        <a:rPr lang="en-US" sz="3000" b="1" i="1" dirty="0">
                          <a:solidFill>
                            <a:srgbClr val="000000"/>
                          </a:solidFill>
                          <a:latin typeface="Cambria Math" charset="0"/>
                          <a:cs typeface="Times New Roman" panose="02020603050405020304" pitchFamily="18" charset="0"/>
                        </a:rPr>
                        <m:t> </m:t>
                      </m:r>
                      <m:f>
                        <m:fPr>
                          <m:ctrlPr>
                            <a:rPr lang="mr-IN" sz="3000" b="1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‖"/>
                              <m:endChr m:val="‖"/>
                              <m:ctrlPr>
                                <a:rPr lang="mr-IN" sz="3000" b="1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l-GR" sz="3000" b="1" i="1">
                                  <a:solidFill>
                                    <a:srgbClr val="00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Δ</m:t>
                              </m:r>
                              <m:r>
                                <a:rPr lang="en-US" sz="3000" b="1" i="1" dirty="0">
                                  <a:solidFill>
                                    <a:srgbClr val="000000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  <m:t>𝒃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sz="3000" b="1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000" b="1" i="1" dirty="0">
                                  <a:solidFill>
                                    <a:srgbClr val="000000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  <m:t>𝒃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3000" dirty="0"/>
              </a:p>
            </p:txBody>
          </p:sp>
        </mc:Choice>
        <mc:Fallback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5BCA4237-3C2B-B34F-8100-E043238B62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7400" y="1828800"/>
                <a:ext cx="4536306" cy="1046825"/>
              </a:xfrm>
              <a:prstGeom prst="rect">
                <a:avLst/>
              </a:prstGeom>
              <a:blipFill>
                <a:blip r:embed="rId2"/>
                <a:stretch>
                  <a:fillRect t="-6024" b="-12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Box 148">
            <a:extLst>
              <a:ext uri="{FF2B5EF4-FFF2-40B4-BE49-F238E27FC236}">
                <a16:creationId xmlns:a16="http://schemas.microsoft.com/office/drawing/2014/main" id="{896DB652-547D-7840-B191-E2E4B4E603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3567" y="271828"/>
            <a:ext cx="906780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sz="40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Sensitivity of Solutions of Linear Systems</a:t>
            </a:r>
            <a:endParaRPr lang="en-US" sz="3600" b="1" dirty="0">
              <a:solidFill>
                <a:schemeClr val="accent2"/>
              </a:solidFill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36784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148"/>
          <p:cNvSpPr txBox="1">
            <a:spLocks noChangeArrowheads="1"/>
          </p:cNvSpPr>
          <p:nvPr/>
        </p:nvSpPr>
        <p:spPr bwMode="auto">
          <a:xfrm>
            <a:off x="173567" y="271828"/>
            <a:ext cx="906780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sz="40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Sensitivity </a:t>
            </a:r>
            <a:r>
              <a:rPr lang="en-US" sz="40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of Solutions of Linear Systems</a:t>
            </a:r>
            <a:endParaRPr lang="en-US" sz="3600" b="1" dirty="0">
              <a:solidFill>
                <a:schemeClr val="accent2"/>
              </a:solidFill>
              <a:latin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3C423B10-0DA7-1747-903E-89EF7E7541BD}"/>
                  </a:ext>
                </a:extLst>
              </p:cNvPr>
              <p:cNvSpPr/>
              <p:nvPr/>
            </p:nvSpPr>
            <p:spPr>
              <a:xfrm>
                <a:off x="310921" y="1275604"/>
                <a:ext cx="8259233" cy="316214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200" dirty="0">
                    <a:solidFill>
                      <a:srgbClr val="00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We can also add a perturbation to the matrix </a:t>
                </a:r>
                <a14:m>
                  <m:oMath xmlns:m="http://schemas.openxmlformats.org/officeDocument/2006/math">
                    <m:r>
                      <a:rPr lang="en-US" sz="2200" b="1" i="1" smtClean="0">
                        <a:solidFill>
                          <a:srgbClr val="000000"/>
                        </a:solidFill>
                        <a:latin typeface="Cambria Math" charset="0"/>
                        <a:ea typeface="Times New Roman" charset="0"/>
                        <a:cs typeface="Times New Roman" charset="0"/>
                      </a:rPr>
                      <m:t>𝑨</m:t>
                    </m:r>
                  </m:oMath>
                </a14:m>
                <a:r>
                  <a:rPr lang="en-US" sz="2200" dirty="0">
                    <a:solidFill>
                      <a:srgbClr val="00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(input) by a small amount </a:t>
                </a:r>
                <a14:m>
                  <m:oMath xmlns:m="http://schemas.openxmlformats.org/officeDocument/2006/math">
                    <m:r>
                      <a:rPr lang="en-US" sz="2200" b="1" i="1" smtClean="0">
                        <a:solidFill>
                          <a:srgbClr val="000000"/>
                        </a:solidFill>
                        <a:latin typeface="Cambria Math" charset="0"/>
                        <a:ea typeface="Times New Roman" charset="0"/>
                        <a:cs typeface="Times New Roman" charset="0"/>
                      </a:rPr>
                      <m:t>𝑬</m:t>
                    </m:r>
                  </m:oMath>
                </a14:m>
                <a:r>
                  <a:rPr lang="en-US" sz="2200" dirty="0">
                    <a:solidFill>
                      <a:srgbClr val="00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, such that</a:t>
                </a:r>
              </a:p>
              <a:p>
                <a:endParaRPr lang="en-US" sz="2200" dirty="0">
                  <a:solidFill>
                    <a:srgbClr val="00000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1" i="1" smtClean="0">
                          <a:solidFill>
                            <a:srgbClr val="000000"/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(</m:t>
                      </m:r>
                      <m:r>
                        <a:rPr lang="en-US" sz="2200" b="1" i="1">
                          <a:solidFill>
                            <a:srgbClr val="000000"/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𝑨</m:t>
                      </m:r>
                      <m:r>
                        <a:rPr lang="en-US" sz="2200" b="1" i="1" smtClean="0">
                          <a:solidFill>
                            <a:srgbClr val="000000"/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+</m:t>
                      </m:r>
                      <m:r>
                        <a:rPr lang="en-US" sz="2200" b="1" i="1" smtClean="0">
                          <a:solidFill>
                            <a:srgbClr val="000000"/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𝑬</m:t>
                      </m:r>
                      <m:r>
                        <a:rPr lang="en-US" sz="2200" b="1" i="1" smtClean="0">
                          <a:solidFill>
                            <a:srgbClr val="000000"/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) </m:t>
                      </m:r>
                      <m:acc>
                        <m:accPr>
                          <m:chr m:val="̂"/>
                          <m:ctrlPr>
                            <a:rPr lang="en-US" sz="22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charset="0"/>
                              <a:cs typeface="Times New Roman" charset="0"/>
                            </a:rPr>
                          </m:ctrlPr>
                        </m:accPr>
                        <m:e>
                          <m:r>
                            <a:rPr lang="en-US" sz="2200" b="1" i="1">
                              <a:solidFill>
                                <a:srgbClr val="00000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𝒙</m:t>
                          </m:r>
                        </m:e>
                      </m:acc>
                      <m:r>
                        <a:rPr lang="en-US" sz="2200" b="1" i="1">
                          <a:solidFill>
                            <a:srgbClr val="000000"/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=</m:t>
                      </m:r>
                      <m:r>
                        <a:rPr lang="en-US" sz="2200" b="1" i="1" smtClean="0">
                          <a:solidFill>
                            <a:srgbClr val="000000"/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𝒃</m:t>
                      </m:r>
                    </m:oMath>
                  </m:oMathPara>
                </a14:m>
                <a:endParaRPr lang="en-US" sz="2200" dirty="0">
                  <a:solidFill>
                    <a:srgbClr val="00000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endParaRPr lang="en-US" sz="2200" dirty="0">
                  <a:solidFill>
                    <a:srgbClr val="00000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r>
                  <a:rPr lang="en-US" sz="2200" dirty="0">
                    <a:solidFill>
                      <a:srgbClr val="00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and in a similar way obtain:</a:t>
                </a:r>
              </a:p>
              <a:p>
                <a:endParaRPr lang="en-US" sz="2200" b="1" i="1" dirty="0">
                  <a:solidFill>
                    <a:srgbClr val="000000"/>
                  </a:solidFill>
                  <a:latin typeface="Cambria Math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sz="2200" b="1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‖"/>
                              <m:endChr m:val="‖"/>
                              <m:ctrlPr>
                                <a:rPr lang="mr-IN" sz="2200" b="1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l-GR" sz="2200" b="1" i="1">
                                  <a:solidFill>
                                    <a:srgbClr val="00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Δ</m:t>
                              </m:r>
                              <m:r>
                                <a:rPr lang="en-US" sz="2200" b="1" i="1">
                                  <a:solidFill>
                                    <a:srgbClr val="000000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  <m:t>𝒙</m:t>
                              </m:r>
                              <m:r>
                                <m:rPr>
                                  <m:nor/>
                                </m:rPr>
                                <a:rPr lang="en-US" sz="2200" b="1" dirty="0">
                                  <a:solidFill>
                                    <a:srgbClr val="000000"/>
                                  </a:solidFill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sz="2200" b="1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1" i="1" dirty="0">
                                  <a:solidFill>
                                    <a:srgbClr val="000000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  <m:t>𝒙</m:t>
                              </m:r>
                            </m:e>
                          </m:d>
                        </m:den>
                      </m:f>
                      <m:r>
                        <a:rPr lang="en-US" sz="2200" b="1" i="1" dirty="0">
                          <a:solidFill>
                            <a:srgbClr val="00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≤</m:t>
                      </m:r>
                      <m:d>
                        <m:dPr>
                          <m:begChr m:val="‖"/>
                          <m:endChr m:val="‖"/>
                          <m:ctrlPr>
                            <a:rPr lang="mr-IN" sz="2200" b="1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mr-IN" sz="2200" b="1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200" b="1" i="1" dirty="0">
                                  <a:solidFill>
                                    <a:srgbClr val="000000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  <m:t>𝑨</m:t>
                              </m:r>
                            </m:e>
                            <m:sup>
                              <m:r>
                                <a:rPr lang="en-US" sz="2200" i="1" dirty="0">
                                  <a:solidFill>
                                    <a:srgbClr val="000000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sup>
                          </m:sSup>
                        </m:e>
                      </m:d>
                      <m:r>
                        <a:rPr lang="en-US" sz="2200" b="1" i="1" dirty="0">
                          <a:solidFill>
                            <a:srgbClr val="000000"/>
                          </a:solidFill>
                          <a:latin typeface="Cambria Math" charset="0"/>
                          <a:cs typeface="Times New Roman" panose="02020603050405020304" pitchFamily="18" charset="0"/>
                        </a:rPr>
                        <m:t> </m:t>
                      </m:r>
                      <m:d>
                        <m:dPr>
                          <m:begChr m:val="‖"/>
                          <m:endChr m:val="‖"/>
                          <m:ctrlPr>
                            <a:rPr lang="en-US" sz="2200" b="1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200" b="1" i="1" dirty="0">
                              <a:solidFill>
                                <a:srgbClr val="000000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  <m:t>𝑨</m:t>
                          </m:r>
                        </m:e>
                      </m:d>
                      <m:r>
                        <a:rPr lang="en-US" sz="2200" b="1" i="1" dirty="0" smtClean="0">
                          <a:solidFill>
                            <a:srgbClr val="000000"/>
                          </a:solidFill>
                          <a:latin typeface="Cambria Math" charset="0"/>
                          <a:cs typeface="Times New Roman" panose="02020603050405020304" pitchFamily="18" charset="0"/>
                        </a:rPr>
                        <m:t> </m:t>
                      </m:r>
                      <m:f>
                        <m:fPr>
                          <m:ctrlPr>
                            <a:rPr lang="mr-IN" sz="2200" b="1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‖"/>
                              <m:endChr m:val="‖"/>
                              <m:ctrlPr>
                                <a:rPr lang="mr-IN" sz="2200" b="1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1" i="1" dirty="0" smtClean="0">
                                  <a:solidFill>
                                    <a:srgbClr val="000000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  <m:t>𝑬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sz="2200" b="1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1" i="1" dirty="0" smtClean="0">
                                  <a:solidFill>
                                    <a:srgbClr val="000000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  <m:t>𝑨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2200" b="1" i="1" dirty="0">
                  <a:solidFill>
                    <a:srgbClr val="000000"/>
                  </a:solidFill>
                  <a:latin typeface="Cambria Math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3C423B10-0DA7-1747-903E-89EF7E7541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921" y="1275604"/>
                <a:ext cx="8259233" cy="3162148"/>
              </a:xfrm>
              <a:prstGeom prst="rect">
                <a:avLst/>
              </a:prstGeom>
              <a:blipFill>
                <a:blip r:embed="rId3"/>
                <a:stretch>
                  <a:fillRect l="-922" t="-8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359854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148"/>
          <p:cNvSpPr txBox="1">
            <a:spLocks noChangeArrowheads="1"/>
          </p:cNvSpPr>
          <p:nvPr/>
        </p:nvSpPr>
        <p:spPr bwMode="auto">
          <a:xfrm>
            <a:off x="351367" y="250057"/>
            <a:ext cx="906780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sz="40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Condition number</a:t>
            </a:r>
            <a:endParaRPr lang="en-US" sz="3600" b="1" dirty="0">
              <a:solidFill>
                <a:schemeClr val="accent2"/>
              </a:solidFill>
              <a:latin typeface="Times New Roman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B987E75-DE1D-3842-99BB-12859122A2AE}"/>
              </a:ext>
            </a:extLst>
          </p:cNvPr>
          <p:cNvSpPr/>
          <p:nvPr/>
        </p:nvSpPr>
        <p:spPr>
          <a:xfrm>
            <a:off x="5368517" y="6452743"/>
            <a:ext cx="36950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Demo “</a:t>
            </a:r>
            <a:r>
              <a:rPr lang="en-US" dirty="0" err="1"/>
              <a:t>HilbertMatrix-ConditionNumber</a:t>
            </a:r>
            <a:r>
              <a:rPr lang="en-US" dirty="0"/>
              <a:t>”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351367" y="980589"/>
                <a:ext cx="8712200" cy="530799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200" dirty="0">
                    <a:solidFill>
                      <a:srgbClr val="00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The condition number is a measure of sensitivity of solving a linear system of equations to variations in the input.</a:t>
                </a:r>
              </a:p>
              <a:p>
                <a:endParaRPr lang="en-US" sz="2200" dirty="0">
                  <a:solidFill>
                    <a:srgbClr val="00000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r>
                  <a:rPr lang="en-US" sz="2200" dirty="0">
                    <a:solidFill>
                      <a:srgbClr val="00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The condition number of a matrix </a:t>
                </a:r>
                <a14:m>
                  <m:oMath xmlns:m="http://schemas.openxmlformats.org/officeDocument/2006/math">
                    <m:r>
                      <a:rPr lang="en-US" sz="2200" b="1" i="1" dirty="0">
                        <a:solidFill>
                          <a:srgbClr val="000000"/>
                        </a:solidFill>
                        <a:latin typeface="Cambria Math" charset="0"/>
                        <a:cs typeface="Times New Roman" panose="02020603050405020304" pitchFamily="18" charset="0"/>
                      </a:rPr>
                      <m:t>𝑨</m:t>
                    </m:r>
                  </m:oMath>
                </a14:m>
                <a:r>
                  <a:rPr lang="en-US" sz="2200" dirty="0">
                    <a:solidFill>
                      <a:srgbClr val="00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:</a:t>
                </a:r>
              </a:p>
              <a:p>
                <a:endParaRPr lang="en-US" sz="2200" dirty="0">
                  <a:solidFill>
                    <a:srgbClr val="00000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solidFill>
                            <a:srgbClr val="000000"/>
                          </a:solidFill>
                          <a:latin typeface="Cambria Math" charset="0"/>
                          <a:cs typeface="Times New Roman" panose="02020603050405020304" pitchFamily="18" charset="0"/>
                        </a:rPr>
                        <m:t>𝑐𝑜𝑛𝑑</m:t>
                      </m:r>
                      <m:d>
                        <m:dPr>
                          <m:ctrlPr>
                            <a:rPr lang="en-US" sz="2200" b="1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200" b="1" i="1" dirty="0" smtClean="0">
                              <a:solidFill>
                                <a:srgbClr val="000000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  <m:t>𝑨</m:t>
                          </m:r>
                        </m:e>
                      </m:d>
                      <m:r>
                        <a:rPr lang="en-US" sz="2200" b="1" i="1" dirty="0" smtClean="0">
                          <a:solidFill>
                            <a:srgbClr val="000000"/>
                          </a:solidFill>
                          <a:latin typeface="Cambria Math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‖"/>
                          <m:endChr m:val="‖"/>
                          <m:ctrlPr>
                            <a:rPr lang="mr-IN" sz="2200" b="1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mr-IN" sz="2200" b="1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200" b="1" i="1" dirty="0">
                                  <a:solidFill>
                                    <a:srgbClr val="000000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  <m:t>𝑨</m:t>
                              </m:r>
                            </m:e>
                            <m:sup>
                              <m:r>
                                <a:rPr lang="en-US" sz="2200" i="1" dirty="0">
                                  <a:solidFill>
                                    <a:srgbClr val="000000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sup>
                          </m:sSup>
                        </m:e>
                      </m:d>
                      <m:r>
                        <a:rPr lang="en-US" sz="2200" b="1" i="1" dirty="0">
                          <a:solidFill>
                            <a:srgbClr val="000000"/>
                          </a:solidFill>
                          <a:latin typeface="Cambria Math" charset="0"/>
                          <a:cs typeface="Times New Roman" panose="02020603050405020304" pitchFamily="18" charset="0"/>
                        </a:rPr>
                        <m:t> </m:t>
                      </m:r>
                      <m:d>
                        <m:dPr>
                          <m:begChr m:val="‖"/>
                          <m:endChr m:val="‖"/>
                          <m:ctrlPr>
                            <a:rPr lang="en-US" sz="2200" b="1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200" b="1" i="1" dirty="0">
                              <a:solidFill>
                                <a:srgbClr val="000000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  <m:t>𝑨</m:t>
                          </m:r>
                        </m:e>
                      </m:d>
                    </m:oMath>
                  </m:oMathPara>
                </a14:m>
                <a:endParaRPr lang="en-US" sz="2200" b="1" i="1" dirty="0">
                  <a:solidFill>
                    <a:srgbClr val="000000"/>
                  </a:solidFill>
                  <a:latin typeface="Cambria Math" charset="0"/>
                  <a:ea typeface="Times New Roman" charset="0"/>
                  <a:cs typeface="Times New Roman" charset="0"/>
                </a:endParaRPr>
              </a:p>
              <a:p>
                <a:endParaRPr lang="en-US" sz="2200" b="1" i="1" dirty="0">
                  <a:solidFill>
                    <a:srgbClr val="000000"/>
                  </a:solidFill>
                  <a:latin typeface="Cambria Math" charset="0"/>
                  <a:ea typeface="Times New Roman" charset="0"/>
                  <a:cs typeface="Times New Roman" charset="0"/>
                </a:endParaRPr>
              </a:p>
              <a:p>
                <a:r>
                  <a:rPr lang="en-US" sz="2200" dirty="0">
                    <a:solidFill>
                      <a:srgbClr val="00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Recall that the induced matrix norm is given by</a:t>
                </a:r>
              </a:p>
              <a:p>
                <a:endParaRPr lang="en-US" sz="2200" dirty="0">
                  <a:solidFill>
                    <a:srgbClr val="00000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en-US" sz="2200" b="1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200" b="1" i="1" dirty="0">
                              <a:solidFill>
                                <a:srgbClr val="000000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  <m:t>𝑨</m:t>
                          </m:r>
                        </m:e>
                      </m:d>
                      <m:r>
                        <a:rPr lang="en-US" sz="2200" b="1" i="1" dirty="0" smtClean="0">
                          <a:solidFill>
                            <a:srgbClr val="000000"/>
                          </a:solidFill>
                          <a:latin typeface="Cambria Math" charset="0"/>
                          <a:cs typeface="Times New Roman" panose="02020603050405020304" pitchFamily="18" charset="0"/>
                        </a:rPr>
                        <m:t>=</m:t>
                      </m:r>
                      <m:func>
                        <m:funcPr>
                          <m:ctrlPr>
                            <a:rPr lang="mr-IN" sz="2200" b="1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mr-IN" sz="2200" b="1" i="1" dirty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mr-IN" sz="2200" b="0" i="0" dirty="0" smtClean="0">
                                  <a:solidFill>
                                    <a:srgbClr val="000000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  <m:t>max</m:t>
                              </m:r>
                            </m:e>
                            <m:lim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sz="2200" b="1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b="1" i="1" dirty="0">
                                      <a:solidFill>
                                        <a:srgbClr val="000000"/>
                                      </a:solidFill>
                                      <a:latin typeface="Cambria Math" charset="0"/>
                                      <a:cs typeface="Times New Roman" panose="02020603050405020304" pitchFamily="18" charset="0"/>
                                    </a:rPr>
                                    <m:t>𝒙</m:t>
                                  </m:r>
                                </m:e>
                              </m:d>
                              <m:r>
                                <a:rPr lang="en-US" sz="2200" b="1" i="1" dirty="0" smtClean="0">
                                  <a:solidFill>
                                    <a:srgbClr val="000000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r>
                                <a:rPr lang="en-US" sz="2200" b="0" i="1" dirty="0" smtClean="0">
                                  <a:solidFill>
                                    <a:srgbClr val="000000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200" b="1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1" i="1" dirty="0">
                                  <a:solidFill>
                                    <a:srgbClr val="000000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  <m:t>𝑨𝒙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2200" dirty="0">
                  <a:solidFill>
                    <a:srgbClr val="00000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endParaRPr lang="en-US" sz="2200" dirty="0">
                  <a:solidFill>
                    <a:srgbClr val="00000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r>
                  <a:rPr lang="en-US" sz="2200" dirty="0">
                    <a:solidFill>
                      <a:srgbClr val="00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And since the condition number is relative to a given norm, we should be precise and for example write:</a:t>
                </a:r>
              </a:p>
              <a:p>
                <a:endParaRPr lang="en-US" sz="2200" dirty="0">
                  <a:solidFill>
                    <a:srgbClr val="00000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200" b="0" i="1" dirty="0" smtClean="0">
                            <a:solidFill>
                              <a:srgbClr val="0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𝑐𝑜𝑛𝑑</m:t>
                        </m:r>
                      </m:e>
                      <m:sub>
                        <m:r>
                          <a:rPr lang="en-US" sz="2200" b="0" i="1" dirty="0" smtClean="0">
                            <a:solidFill>
                              <a:srgbClr val="0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sz="2200" b="1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200" b="1" i="1" dirty="0">
                            <a:solidFill>
                              <a:srgbClr val="0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𝑨</m:t>
                        </m:r>
                      </m:e>
                    </m:d>
                  </m:oMath>
                </a14:m>
                <a:r>
                  <a:rPr lang="en-US" sz="2200" dirty="0">
                    <a:solidFill>
                      <a:srgbClr val="00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200" i="1" dirty="0">
                            <a:solidFill>
                              <a:srgbClr val="0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𝑐𝑜𝑛𝑑</m:t>
                        </m:r>
                      </m:e>
                      <m:sub>
                        <m:r>
                          <a:rPr lang="en-US" sz="2200" i="1" dirty="0" smtClean="0">
                            <a:solidFill>
                              <a:srgbClr val="000000"/>
                            </a:solidFill>
                            <a:latin typeface="Cambria Math" charset="0"/>
                            <a:ea typeface="Cambria Math" charset="0"/>
                            <a:cs typeface="Times New Roman" panose="02020603050405020304" pitchFamily="18" charset="0"/>
                          </a:rPr>
                          <m:t>∞</m:t>
                        </m:r>
                      </m:sub>
                    </m:sSub>
                    <m:d>
                      <m:dPr>
                        <m:ctrlPr>
                          <a:rPr lang="en-US" sz="2200" b="1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200" b="1" i="1" dirty="0">
                            <a:solidFill>
                              <a:srgbClr val="0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𝑨</m:t>
                        </m:r>
                      </m:e>
                    </m:d>
                  </m:oMath>
                </a14:m>
                <a:endParaRPr lang="en-US" sz="2200" dirty="0">
                  <a:solidFill>
                    <a:srgbClr val="00000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367" y="980589"/>
                <a:ext cx="8712200" cy="5307992"/>
              </a:xfrm>
              <a:prstGeom prst="rect">
                <a:avLst/>
              </a:prstGeom>
              <a:blipFill>
                <a:blip r:embed="rId2"/>
                <a:stretch>
                  <a:fillRect l="-910" t="-804" r="-210" b="-21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38552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148"/>
          <p:cNvSpPr txBox="1">
            <a:spLocks noChangeArrowheads="1"/>
          </p:cNvSpPr>
          <p:nvPr/>
        </p:nvSpPr>
        <p:spPr bwMode="auto">
          <a:xfrm>
            <a:off x="351367" y="206514"/>
            <a:ext cx="906780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sz="40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Condition number</a:t>
            </a:r>
            <a:endParaRPr lang="en-US" sz="3600" b="1" dirty="0">
              <a:solidFill>
                <a:schemeClr val="accent2"/>
              </a:solidFill>
              <a:latin typeface="Times New Roman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/>
              <p:cNvSpPr/>
              <p:nvPr/>
            </p:nvSpPr>
            <p:spPr>
              <a:xfrm>
                <a:off x="351367" y="990600"/>
                <a:ext cx="8712200" cy="214648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sz="2200" b="1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‖"/>
                              <m:endChr m:val="‖"/>
                              <m:ctrlPr>
                                <a:rPr lang="mr-IN" sz="2200" b="1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l-GR" sz="2200" b="1" i="1">
                                  <a:solidFill>
                                    <a:srgbClr val="00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Δ</m:t>
                              </m:r>
                              <m:r>
                                <a:rPr lang="en-US" sz="2200" b="1" i="1">
                                  <a:solidFill>
                                    <a:srgbClr val="000000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  <m:t>𝒙</m:t>
                              </m:r>
                              <m:r>
                                <m:rPr>
                                  <m:nor/>
                                </m:rPr>
                                <a:rPr lang="en-US" sz="2200" b="1" dirty="0">
                                  <a:solidFill>
                                    <a:srgbClr val="000000"/>
                                  </a:solidFill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sz="2200" b="1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1" i="1" dirty="0">
                                  <a:solidFill>
                                    <a:srgbClr val="000000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  <m:t>𝒙</m:t>
                              </m:r>
                            </m:e>
                          </m:d>
                        </m:den>
                      </m:f>
                      <m:r>
                        <a:rPr lang="en-US" sz="2200" b="1" i="1" dirty="0">
                          <a:solidFill>
                            <a:srgbClr val="00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≤</m:t>
                      </m:r>
                      <m:r>
                        <a:rPr lang="en-US" sz="2200" i="1" dirty="0">
                          <a:solidFill>
                            <a:srgbClr val="000000"/>
                          </a:solidFill>
                          <a:latin typeface="Cambria Math" charset="0"/>
                          <a:cs typeface="Times New Roman" panose="02020603050405020304" pitchFamily="18" charset="0"/>
                        </a:rPr>
                        <m:t>𝑐𝑜𝑛𝑑</m:t>
                      </m:r>
                      <m:d>
                        <m:dPr>
                          <m:ctrlPr>
                            <a:rPr lang="en-US" sz="2200" b="1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200" b="1" i="1" dirty="0">
                              <a:solidFill>
                                <a:srgbClr val="000000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  <m:t>𝑨</m:t>
                          </m:r>
                        </m:e>
                      </m:d>
                      <m:r>
                        <a:rPr lang="en-US" sz="2200" b="1" i="1" dirty="0" smtClean="0">
                          <a:solidFill>
                            <a:srgbClr val="000000"/>
                          </a:solidFill>
                          <a:latin typeface="Cambria Math" charset="0"/>
                          <a:cs typeface="Times New Roman" panose="02020603050405020304" pitchFamily="18" charset="0"/>
                        </a:rPr>
                        <m:t> </m:t>
                      </m:r>
                      <m:f>
                        <m:fPr>
                          <m:ctrlPr>
                            <a:rPr lang="mr-IN" sz="2200" b="1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‖"/>
                              <m:endChr m:val="‖"/>
                              <m:ctrlPr>
                                <a:rPr lang="mr-IN" sz="2200" b="1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l-GR" sz="2200" b="1" i="1">
                                  <a:solidFill>
                                    <a:srgbClr val="00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Δ</m:t>
                              </m:r>
                              <m:r>
                                <a:rPr lang="en-US" sz="2200" b="1" i="1" dirty="0">
                                  <a:solidFill>
                                    <a:srgbClr val="000000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  <m:t>𝒃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sz="2200" b="1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1" i="1" dirty="0">
                                  <a:solidFill>
                                    <a:srgbClr val="000000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  <m:t>𝒃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2200" b="1" i="1" dirty="0">
                  <a:solidFill>
                    <a:srgbClr val="000000"/>
                  </a:solidFill>
                  <a:latin typeface="Cambria Math" charset="0"/>
                  <a:ea typeface="Times New Roman" charset="0"/>
                  <a:cs typeface="Times New Roman" charset="0"/>
                </a:endParaRPr>
              </a:p>
              <a:p>
                <a:endParaRPr lang="en-US" sz="2200" b="1" i="1" dirty="0">
                  <a:solidFill>
                    <a:srgbClr val="000000"/>
                  </a:solidFill>
                  <a:latin typeface="Cambria Math" charset="0"/>
                  <a:ea typeface="Times New Roman" charset="0"/>
                  <a:cs typeface="Times New Roman" charset="0"/>
                </a:endParaRPr>
              </a:p>
              <a:p>
                <a:r>
                  <a:rPr lang="en-US" sz="2200" dirty="0">
                    <a:solidFill>
                      <a:srgbClr val="00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Small condition numbers mean not a lot of error amplification. Small condition numbers are good!</a:t>
                </a:r>
              </a:p>
              <a:p>
                <a:pPr algn="ctr"/>
                <a:r>
                  <a:rPr lang="en-US" sz="2200" b="1" dirty="0">
                    <a:solidFill>
                      <a:srgbClr val="00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But how small? </a:t>
                </a:r>
              </a:p>
            </p:txBody>
          </p:sp>
        </mc:Choice>
        <mc:Fallback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367" y="990600"/>
                <a:ext cx="8712200" cy="2146485"/>
              </a:xfrm>
              <a:prstGeom prst="rect">
                <a:avLst/>
              </a:prstGeom>
              <a:blipFill>
                <a:blip r:embed="rId3"/>
                <a:stretch>
                  <a:fillRect l="-873" t="-1765" b="-41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0801916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quity">
  <a:themeElements>
    <a:clrScheme name="Equity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Equity">
      <a:majorFont>
        <a:latin typeface="Franklin Gothic Book"/>
        <a:ea typeface=""/>
        <a:cs typeface=""/>
        <a:font script="Grek" typeface="Calibri"/>
        <a:font script="Cyrl" typeface="Calibri"/>
        <a:font script="Jpan" typeface="HGｺﾞｼｯｸM"/>
        <a:font script="Hang" typeface="바탕"/>
        <a:font script="Hans" typeface="幼圆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erpetua"/>
        <a:ea typeface=""/>
        <a:cs typeface=""/>
        <a:font script="Grek" typeface="Cambria"/>
        <a:font script="Cyrl" typeface="Cambria"/>
        <a:font script="Jpan" typeface="HG創英ﾌﾟﾚｾﾞﾝｽEB"/>
        <a:font script="Hang" typeface="맑은 고딕"/>
        <a:font script="Hans" typeface="宋体"/>
        <a:font script="Hant" typeface="新細明體"/>
        <a:font script="Arab" typeface="Times New Roman"/>
        <a:font script="Hebr" typeface="Aharoni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Equity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tint val="30000"/>
                <a:satMod val="300000"/>
              </a:schemeClr>
              <a:schemeClr val="phClr">
                <a:tint val="40000"/>
                <a:satMod val="200000"/>
              </a:schemeClr>
            </a:duotone>
          </a:blip>
          <a:tile tx="0" ty="0" sx="70000" sy="70000" flip="none" algn="ctr"/>
        </a:blipFill>
        <a:blipFill>
          <a:blip xmlns:r="http://schemas.openxmlformats.org/officeDocument/2006/relationships" r:embed="rId1">
            <a:duotone>
              <a:schemeClr val="phClr">
                <a:shade val="22000"/>
                <a:satMod val="160000"/>
              </a:schemeClr>
              <a:schemeClr val="phClr">
                <a:shade val="45000"/>
                <a:satMod val="100000"/>
              </a:schemeClr>
            </a:duotone>
          </a:blip>
          <a:tile tx="0" ty="0" sx="65000" sy="65000" flip="none" algn="ctr"/>
        </a:blip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50800" dir="5400000" algn="t" rotWithShape="0">
              <a:srgbClr val="000000">
                <a:alpha val="60000"/>
              </a:srgbClr>
            </a:outerShdw>
          </a:effectLst>
          <a:scene3d>
            <a:camera prst="isometricBottomUp" fov="0">
              <a:rot lat="0" lon="0" rev="0"/>
            </a:camera>
            <a:lightRig rig="soft" dir="b">
              <a:rot lat="0" lon="0" rev="9000000"/>
            </a:lightRig>
          </a:scene3d>
          <a:sp3d contourW="35000" prstMaterial="matte">
            <a:bevelT w="4500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65000"/>
              </a:schemeClr>
            </a:gs>
            <a:gs pos="50000">
              <a:schemeClr val="phClr">
                <a:shade val="80000"/>
                <a:satMod val="155000"/>
              </a:schemeClr>
            </a:gs>
            <a:gs pos="100000">
              <a:schemeClr val="phClr">
                <a:tint val="95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tint val="95000"/>
                <a:satMod val="200000"/>
              </a:schemeClr>
              <a:schemeClr val="phClr">
                <a:shade val="80000"/>
                <a:satMod val="100000"/>
              </a:schemeClr>
            </a:duotone>
          </a:blip>
          <a:tile tx="0" ty="0" sx="55000" sy="5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Equity</Template>
  <TotalTime>61250</TotalTime>
  <Words>860</Words>
  <Application>Microsoft Macintosh PowerPoint</Application>
  <PresentationFormat>On-screen Show (4:3)</PresentationFormat>
  <Paragraphs>155</Paragraphs>
  <Slides>19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7" baseType="lpstr">
      <vt:lpstr>Arial</vt:lpstr>
      <vt:lpstr>Calibri</vt:lpstr>
      <vt:lpstr>Cambria Math</vt:lpstr>
      <vt:lpstr>Franklin Gothic Book</vt:lpstr>
      <vt:lpstr>Perpetua</vt:lpstr>
      <vt:lpstr>Times New Roman</vt:lpstr>
      <vt:lpstr>Wingdings 2</vt:lpstr>
      <vt:lpstr>Equity</vt:lpstr>
      <vt:lpstr>Linear System of Equations - Conditioning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Introductory Solid Mechanics TAM 251</dc:title>
  <dc:creator>Mariana Silva Sohn</dc:creator>
  <cp:lastModifiedBy>Silva, Mariana Teixeira</cp:lastModifiedBy>
  <cp:revision>880</cp:revision>
  <cp:lastPrinted>2014-08-24T21:59:06Z</cp:lastPrinted>
  <dcterms:created xsi:type="dcterms:W3CDTF">2012-07-21T17:56:31Z</dcterms:created>
  <dcterms:modified xsi:type="dcterms:W3CDTF">2020-09-29T03:02:52Z</dcterms:modified>
</cp:coreProperties>
</file>